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63"/>
  </p:notesMasterIdLst>
  <p:handoutMasterIdLst>
    <p:handoutMasterId r:id="rId64"/>
  </p:handoutMasterIdLst>
  <p:sldIdLst>
    <p:sldId id="1206" r:id="rId2"/>
    <p:sldId id="1144" r:id="rId3"/>
    <p:sldId id="1145" r:id="rId4"/>
    <p:sldId id="1146" r:id="rId5"/>
    <p:sldId id="1147" r:id="rId6"/>
    <p:sldId id="1148" r:id="rId7"/>
    <p:sldId id="1149" r:id="rId8"/>
    <p:sldId id="1150" r:id="rId9"/>
    <p:sldId id="1151" r:id="rId10"/>
    <p:sldId id="1152" r:id="rId11"/>
    <p:sldId id="1153" r:id="rId12"/>
    <p:sldId id="1154" r:id="rId13"/>
    <p:sldId id="1155" r:id="rId14"/>
    <p:sldId id="1156" r:id="rId15"/>
    <p:sldId id="1157" r:id="rId16"/>
    <p:sldId id="1158" r:id="rId17"/>
    <p:sldId id="1159" r:id="rId18"/>
    <p:sldId id="1160" r:id="rId19"/>
    <p:sldId id="1161" r:id="rId20"/>
    <p:sldId id="1162" r:id="rId21"/>
    <p:sldId id="1163" r:id="rId22"/>
    <p:sldId id="1164" r:id="rId23"/>
    <p:sldId id="1165" r:id="rId24"/>
    <p:sldId id="1166" r:id="rId25"/>
    <p:sldId id="1167" r:id="rId26"/>
    <p:sldId id="1168" r:id="rId27"/>
    <p:sldId id="1169" r:id="rId28"/>
    <p:sldId id="1170" r:id="rId29"/>
    <p:sldId id="1171" r:id="rId30"/>
    <p:sldId id="1172" r:id="rId31"/>
    <p:sldId id="1173" r:id="rId32"/>
    <p:sldId id="1174" r:id="rId33"/>
    <p:sldId id="1176" r:id="rId34"/>
    <p:sldId id="1178" r:id="rId35"/>
    <p:sldId id="1179" r:id="rId36"/>
    <p:sldId id="1180" r:id="rId37"/>
    <p:sldId id="1183" r:id="rId38"/>
    <p:sldId id="1184" r:id="rId39"/>
    <p:sldId id="1185" r:id="rId40"/>
    <p:sldId id="1186" r:id="rId41"/>
    <p:sldId id="1187" r:id="rId42"/>
    <p:sldId id="1188" r:id="rId43"/>
    <p:sldId id="1189" r:id="rId44"/>
    <p:sldId id="1190" r:id="rId45"/>
    <p:sldId id="1191" r:id="rId46"/>
    <p:sldId id="1192" r:id="rId47"/>
    <p:sldId id="1193" r:id="rId48"/>
    <p:sldId id="1194" r:id="rId49"/>
    <p:sldId id="1195" r:id="rId50"/>
    <p:sldId id="1196" r:id="rId51"/>
    <p:sldId id="1197" r:id="rId52"/>
    <p:sldId id="1198" r:id="rId53"/>
    <p:sldId id="1199" r:id="rId54"/>
    <p:sldId id="1200" r:id="rId55"/>
    <p:sldId id="1201" r:id="rId56"/>
    <p:sldId id="1202" r:id="rId57"/>
    <p:sldId id="1203" r:id="rId58"/>
    <p:sldId id="1204" r:id="rId59"/>
    <p:sldId id="1205" r:id="rId60"/>
    <p:sldId id="1093" r:id="rId61"/>
    <p:sldId id="969" r:id="rId62"/>
  </p:sldIdLst>
  <p:sldSz cx="9144000" cy="6858000" type="screen4x3"/>
  <p:notesSz cx="6935788" cy="9220200"/>
  <p:defaultTextStyle>
    <a:defPPr>
      <a:defRPr lang="en-US"/>
    </a:defPPr>
    <a:lvl1pPr algn="l" rtl="0" fontAlgn="base">
      <a:spcBef>
        <a:spcPct val="0"/>
      </a:spcBef>
      <a:spcAft>
        <a:spcPct val="0"/>
      </a:spcAft>
      <a:defRPr sz="2800" b="1" kern="1200">
        <a:solidFill>
          <a:schemeClr val="tx2"/>
        </a:solidFill>
        <a:latin typeface="Arial" charset="0"/>
        <a:ea typeface="+mn-ea"/>
        <a:cs typeface="+mn-cs"/>
      </a:defRPr>
    </a:lvl1pPr>
    <a:lvl2pPr marL="457200" algn="l" rtl="0" fontAlgn="base">
      <a:spcBef>
        <a:spcPct val="0"/>
      </a:spcBef>
      <a:spcAft>
        <a:spcPct val="0"/>
      </a:spcAft>
      <a:defRPr sz="2800" b="1" kern="1200">
        <a:solidFill>
          <a:schemeClr val="tx2"/>
        </a:solidFill>
        <a:latin typeface="Arial" charset="0"/>
        <a:ea typeface="+mn-ea"/>
        <a:cs typeface="+mn-cs"/>
      </a:defRPr>
    </a:lvl2pPr>
    <a:lvl3pPr marL="914400" algn="l" rtl="0" fontAlgn="base">
      <a:spcBef>
        <a:spcPct val="0"/>
      </a:spcBef>
      <a:spcAft>
        <a:spcPct val="0"/>
      </a:spcAft>
      <a:defRPr sz="2800" b="1" kern="1200">
        <a:solidFill>
          <a:schemeClr val="tx2"/>
        </a:solidFill>
        <a:latin typeface="Arial" charset="0"/>
        <a:ea typeface="+mn-ea"/>
        <a:cs typeface="+mn-cs"/>
      </a:defRPr>
    </a:lvl3pPr>
    <a:lvl4pPr marL="1371600" algn="l" rtl="0" fontAlgn="base">
      <a:spcBef>
        <a:spcPct val="0"/>
      </a:spcBef>
      <a:spcAft>
        <a:spcPct val="0"/>
      </a:spcAft>
      <a:defRPr sz="2800" b="1" kern="1200">
        <a:solidFill>
          <a:schemeClr val="tx2"/>
        </a:solidFill>
        <a:latin typeface="Arial" charset="0"/>
        <a:ea typeface="+mn-ea"/>
        <a:cs typeface="+mn-cs"/>
      </a:defRPr>
    </a:lvl4pPr>
    <a:lvl5pPr marL="1828800" algn="l"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A500"/>
    <a:srgbClr val="E6AD3C"/>
    <a:srgbClr val="B2B2B2"/>
    <a:srgbClr val="B4B4B4"/>
    <a:srgbClr val="BEBEBE"/>
    <a:srgbClr val="A42700"/>
    <a:srgbClr val="CB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707" autoAdjust="0"/>
  </p:normalViewPr>
  <p:slideViewPr>
    <p:cSldViewPr>
      <p:cViewPr>
        <p:scale>
          <a:sx n="65" d="100"/>
          <a:sy n="65" d="100"/>
        </p:scale>
        <p:origin x="-11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56" y="726"/>
      </p:cViewPr>
      <p:guideLst>
        <p:guide orient="horz" pos="2904"/>
        <p:guide pos="2184"/>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defTabSz="930275" eaLnBrk="0" hangingPunct="0">
              <a:defRPr sz="1200" b="0" smtClean="0">
                <a:solidFill>
                  <a:schemeClr val="tx1"/>
                </a:solidFill>
                <a:latin typeface="Times New Roman" pitchFamily="18" charset="0"/>
              </a:defRPr>
            </a:lvl1pPr>
          </a:lstStyle>
          <a:p>
            <a:pPr>
              <a:defRPr/>
            </a:pPr>
            <a:endParaRPr lang="en-US"/>
          </a:p>
        </p:txBody>
      </p:sp>
      <p:sp>
        <p:nvSpPr>
          <p:cNvPr id="21507" name="Rectangle 3"/>
          <p:cNvSpPr>
            <a:spLocks noGrp="1" noChangeArrowheads="1"/>
          </p:cNvSpPr>
          <p:nvPr>
            <p:ph type="dt" sz="quarter" idx="1"/>
          </p:nvPr>
        </p:nvSpPr>
        <p:spPr bwMode="auto">
          <a:xfrm>
            <a:off x="393065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algn="r" defTabSz="930275" eaLnBrk="0" hangingPunct="0">
              <a:defRPr sz="1200" b="0" smtClean="0">
                <a:solidFill>
                  <a:schemeClr val="tx1"/>
                </a:solidFill>
                <a:latin typeface="Times New Roman" pitchFamily="18" charset="0"/>
              </a:defRPr>
            </a:lvl1pPr>
          </a:lstStyle>
          <a:p>
            <a:pPr>
              <a:defRPr/>
            </a:pPr>
            <a:endParaRPr lang="en-US"/>
          </a:p>
        </p:txBody>
      </p:sp>
      <p:sp>
        <p:nvSpPr>
          <p:cNvPr id="21508" name="Rectangle 4"/>
          <p:cNvSpPr>
            <a:spLocks noGrp="1" noChangeArrowheads="1"/>
          </p:cNvSpPr>
          <p:nvPr>
            <p:ph type="ftr" sz="quarter" idx="2"/>
          </p:nvPr>
        </p:nvSpPr>
        <p:spPr bwMode="auto">
          <a:xfrm>
            <a:off x="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defTabSz="930275" eaLnBrk="0" hangingPunct="0">
              <a:defRPr sz="1200" b="0" smtClean="0">
                <a:solidFill>
                  <a:schemeClr val="tx1"/>
                </a:solidFill>
                <a:latin typeface="Times New Roman" pitchFamily="18" charset="0"/>
              </a:defRPr>
            </a:lvl1pPr>
          </a:lstStyle>
          <a:p>
            <a:pPr>
              <a:defRPr/>
            </a:pPr>
            <a:endParaRPr lang="en-US"/>
          </a:p>
        </p:txBody>
      </p:sp>
      <p:sp>
        <p:nvSpPr>
          <p:cNvPr id="21509" name="Rectangle 5"/>
          <p:cNvSpPr>
            <a:spLocks noGrp="1" noChangeArrowheads="1"/>
          </p:cNvSpPr>
          <p:nvPr>
            <p:ph type="sldNum" sz="quarter" idx="3"/>
          </p:nvPr>
        </p:nvSpPr>
        <p:spPr bwMode="auto">
          <a:xfrm>
            <a:off x="393065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algn="r" defTabSz="930275" eaLnBrk="0" hangingPunct="0">
              <a:defRPr sz="1200" b="0" smtClean="0">
                <a:solidFill>
                  <a:schemeClr val="tx1"/>
                </a:solidFill>
                <a:latin typeface="Times New Roman" pitchFamily="18" charset="0"/>
              </a:defRPr>
            </a:lvl1pPr>
          </a:lstStyle>
          <a:p>
            <a:pPr>
              <a:defRPr/>
            </a:pPr>
            <a:fld id="{6EEAA48A-EE9A-46BF-BBF2-D8D3639EC26F}" type="slidenum">
              <a:rPr lang="en-US"/>
              <a:pPr>
                <a:defRPr/>
              </a:pPr>
              <a:t>‹#›</a:t>
            </a:fld>
            <a:endParaRPr lang="en-US"/>
          </a:p>
        </p:txBody>
      </p:sp>
    </p:spTree>
    <p:extLst>
      <p:ext uri="{BB962C8B-B14F-4D97-AF65-F5344CB8AC3E}">
        <p14:creationId xmlns:p14="http://schemas.microsoft.com/office/powerpoint/2010/main" val="1786625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defTabSz="930275" eaLnBrk="0" hangingPunct="0">
              <a:defRPr sz="1200" b="0" smtClean="0">
                <a:solidFill>
                  <a:schemeClr val="tx1"/>
                </a:solidFill>
                <a:latin typeface="Times New Roman" pitchFamily="18" charset="0"/>
              </a:defRPr>
            </a:lvl1pPr>
          </a:lstStyle>
          <a:p>
            <a:pPr>
              <a:defRPr/>
            </a:pPr>
            <a:endParaRPr lang="en-US"/>
          </a:p>
        </p:txBody>
      </p:sp>
      <p:sp>
        <p:nvSpPr>
          <p:cNvPr id="26627" name="Rectangle 3"/>
          <p:cNvSpPr>
            <a:spLocks noGrp="1" noChangeArrowheads="1"/>
          </p:cNvSpPr>
          <p:nvPr>
            <p:ph type="dt" idx="1"/>
          </p:nvPr>
        </p:nvSpPr>
        <p:spPr bwMode="auto">
          <a:xfrm>
            <a:off x="3929063" y="0"/>
            <a:ext cx="3005137"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algn="r" defTabSz="930275" eaLnBrk="0" hangingPunct="0">
              <a:defRPr sz="1200" b="0" smtClean="0">
                <a:solidFill>
                  <a:schemeClr val="tx1"/>
                </a:solidFill>
                <a:latin typeface="Times New Roman" pitchFamily="18" charset="0"/>
              </a:defRPr>
            </a:lvl1pPr>
          </a:lstStyle>
          <a:p>
            <a:pPr>
              <a:defRPr/>
            </a:pPr>
            <a:endParaRPr lang="en-US"/>
          </a:p>
        </p:txBody>
      </p:sp>
      <p:sp>
        <p:nvSpPr>
          <p:cNvPr id="65540" name="Rectangle 4"/>
          <p:cNvSpPr>
            <a:spLocks noGrp="1" noRot="1" noChangeAspect="1" noChangeArrowheads="1" noTextEdit="1"/>
          </p:cNvSpPr>
          <p:nvPr>
            <p:ph type="sldImg" idx="2"/>
          </p:nvPr>
        </p:nvSpPr>
        <p:spPr bwMode="auto">
          <a:xfrm>
            <a:off x="1163638" y="690563"/>
            <a:ext cx="4611687" cy="345757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93738" y="4379913"/>
            <a:ext cx="5548312" cy="4149725"/>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756650"/>
            <a:ext cx="3005138"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defTabSz="930275" eaLnBrk="0" hangingPunct="0">
              <a:defRPr sz="1200" b="0" smtClean="0">
                <a:solidFill>
                  <a:schemeClr val="tx1"/>
                </a:solidFill>
                <a:latin typeface="Times New Roman" pitchFamily="18" charset="0"/>
              </a:defRPr>
            </a:lvl1pPr>
          </a:lstStyle>
          <a:p>
            <a:pPr>
              <a:defRPr/>
            </a:pPr>
            <a:endParaRPr lang="en-US"/>
          </a:p>
        </p:txBody>
      </p:sp>
      <p:sp>
        <p:nvSpPr>
          <p:cNvPr id="26631" name="Rectangle 7"/>
          <p:cNvSpPr>
            <a:spLocks noGrp="1" noChangeArrowheads="1"/>
          </p:cNvSpPr>
          <p:nvPr>
            <p:ph type="sldNum" sz="quarter" idx="5"/>
          </p:nvPr>
        </p:nvSpPr>
        <p:spPr bwMode="auto">
          <a:xfrm>
            <a:off x="3929063" y="8756650"/>
            <a:ext cx="3005137"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algn="r" defTabSz="930275" eaLnBrk="0" hangingPunct="0">
              <a:defRPr sz="1200" b="0" smtClean="0">
                <a:solidFill>
                  <a:schemeClr val="tx1"/>
                </a:solidFill>
                <a:latin typeface="Times New Roman" pitchFamily="18" charset="0"/>
              </a:defRPr>
            </a:lvl1pPr>
          </a:lstStyle>
          <a:p>
            <a:pPr>
              <a:defRPr/>
            </a:pPr>
            <a:fld id="{53A67FA3-1744-4901-9EE4-200B874804E1}" type="slidenum">
              <a:rPr lang="en-US"/>
              <a:pPr>
                <a:defRPr/>
              </a:pPr>
              <a:t>‹#›</a:t>
            </a:fld>
            <a:endParaRPr lang="en-US"/>
          </a:p>
        </p:txBody>
      </p:sp>
    </p:spTree>
    <p:extLst>
      <p:ext uri="{BB962C8B-B14F-4D97-AF65-F5344CB8AC3E}">
        <p14:creationId xmlns:p14="http://schemas.microsoft.com/office/powerpoint/2010/main" val="39059148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B8B6C2B-7FE2-4D7C-912C-3D636CB0B9C3}" type="slidenum">
              <a:rPr lang="en-US"/>
              <a:pPr/>
              <a:t>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4" name="Freeform 4"/>
          <p:cNvSpPr>
            <a:spLocks/>
          </p:cNvSpPr>
          <p:nvPr/>
        </p:nvSpPr>
        <p:spPr bwMode="auto">
          <a:xfrm flipH="1">
            <a:off x="1346200" y="1508125"/>
            <a:ext cx="7245350" cy="4572000"/>
          </a:xfrm>
          <a:custGeom>
            <a:avLst/>
            <a:gdLst/>
            <a:ahLst/>
            <a:cxnLst>
              <a:cxn ang="0">
                <a:pos x="4898" y="0"/>
              </a:cxn>
              <a:cxn ang="0">
                <a:pos x="0" y="0"/>
              </a:cxn>
              <a:cxn ang="0">
                <a:pos x="0" y="624"/>
              </a:cxn>
            </a:cxnLst>
            <a:rect l="0" t="0" r="r" b="b"/>
            <a:pathLst>
              <a:path w="4898" h="624">
                <a:moveTo>
                  <a:pt x="4898" y="0"/>
                </a:moveTo>
                <a:lnTo>
                  <a:pt x="0" y="0"/>
                </a:lnTo>
                <a:lnTo>
                  <a:pt x="0" y="624"/>
                </a:lnTo>
              </a:path>
            </a:pathLst>
          </a:custGeom>
          <a:noFill/>
          <a:ln w="12700" cmpd="sng">
            <a:solidFill>
              <a:srgbClr val="0033CC"/>
            </a:solidFill>
            <a:round/>
            <a:headEnd/>
            <a:tailEnd/>
          </a:ln>
          <a:effectLst/>
        </p:spPr>
        <p:txBody>
          <a:bodyPr wrap="none" anchor="ctr"/>
          <a:lstStyle/>
          <a:p>
            <a:pPr eaLnBrk="0" hangingPunct="0">
              <a:defRPr/>
            </a:pPr>
            <a:endParaRPr lang="en-US"/>
          </a:p>
        </p:txBody>
      </p:sp>
      <p:sp>
        <p:nvSpPr>
          <p:cNvPr id="863234" name="Rectangle 2"/>
          <p:cNvSpPr>
            <a:spLocks noGrp="1" noChangeArrowheads="1"/>
          </p:cNvSpPr>
          <p:nvPr>
            <p:ph type="ctrTitle"/>
          </p:nvPr>
        </p:nvSpPr>
        <p:spPr>
          <a:xfrm>
            <a:off x="1598613" y="2185988"/>
            <a:ext cx="6962775" cy="1143000"/>
          </a:xfrm>
        </p:spPr>
        <p:txBody>
          <a:bodyPr/>
          <a:lstStyle>
            <a:lvl1pPr>
              <a:defRPr/>
            </a:lvl1pPr>
          </a:lstStyle>
          <a:p>
            <a:r>
              <a:rPr lang="en-US"/>
              <a:t>Click to edit Master 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19050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28600"/>
            <a:ext cx="55626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54113" y="971550"/>
            <a:ext cx="3630612"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7125" y="971550"/>
            <a:ext cx="3630613"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862210" name="Rectangle 2"/>
          <p:cNvSpPr>
            <a:spLocks noGrp="1" noChangeArrowheads="1"/>
          </p:cNvSpPr>
          <p:nvPr>
            <p:ph type="body" idx="1"/>
          </p:nvPr>
        </p:nvSpPr>
        <p:spPr bwMode="auto">
          <a:xfrm>
            <a:off x="1154113" y="971550"/>
            <a:ext cx="7413625" cy="510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2211"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862212" name="Rectangle 4"/>
          <p:cNvSpPr>
            <a:spLocks noGrp="1" noChangeArrowheads="1"/>
          </p:cNvSpPr>
          <p:nvPr>
            <p:ph type="title"/>
          </p:nvPr>
        </p:nvSpPr>
        <p:spPr bwMode="auto">
          <a:xfrm>
            <a:off x="1143000" y="228600"/>
            <a:ext cx="7620000" cy="7556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862216" name="Line 8"/>
          <p:cNvSpPr>
            <a:spLocks noChangeShapeType="1"/>
          </p:cNvSpPr>
          <p:nvPr/>
        </p:nvSpPr>
        <p:spPr bwMode="auto">
          <a:xfrm>
            <a:off x="1066800" y="609600"/>
            <a:ext cx="7696200" cy="0"/>
          </a:xfrm>
          <a:prstGeom prst="line">
            <a:avLst/>
          </a:prstGeom>
          <a:noFill/>
          <a:ln w="12700">
            <a:solidFill>
              <a:srgbClr val="0033CC"/>
            </a:solidFill>
            <a:round/>
            <a:headEnd/>
            <a:tailEnd/>
          </a:ln>
          <a:effectLst/>
        </p:spPr>
        <p:txBody>
          <a:bodyPr/>
          <a:lstStyle/>
          <a:p>
            <a:pPr eaLnBrk="0" hangingPunct="0">
              <a:defRPr/>
            </a:pPr>
            <a:endParaRPr lang="en-US"/>
          </a:p>
        </p:txBody>
      </p:sp>
      <p:sp>
        <p:nvSpPr>
          <p:cNvPr id="862217" name="Line 9"/>
          <p:cNvSpPr>
            <a:spLocks noChangeShapeType="1"/>
          </p:cNvSpPr>
          <p:nvPr/>
        </p:nvSpPr>
        <p:spPr bwMode="auto">
          <a:xfrm>
            <a:off x="8763000" y="609600"/>
            <a:ext cx="0" cy="5562600"/>
          </a:xfrm>
          <a:prstGeom prst="line">
            <a:avLst/>
          </a:prstGeom>
          <a:noFill/>
          <a:ln w="12700">
            <a:solidFill>
              <a:srgbClr val="0033CC"/>
            </a:solidFill>
            <a:round/>
            <a:headEnd/>
            <a:tailEnd/>
          </a:ln>
          <a:effectLst/>
        </p:spPr>
        <p:txBody>
          <a:bodyP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772"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2"/>
                                        </p:tgtEl>
                                        <p:attrNameLst>
                                          <p:attrName>style.visibility</p:attrName>
                                        </p:attrNameLst>
                                      </p:cBhvr>
                                      <p:to>
                                        <p:strVal val="visible"/>
                                      </p:to>
                                    </p:set>
                                    <p:animEffect transition="in" filter="wipe(left)">
                                      <p:cBhvr>
                                        <p:cTn id="7" dur="500"/>
                                        <p:tgtEl>
                                          <p:spTgt spid="8622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0"/>
                                        </p:tgtEl>
                                        <p:attrNameLst>
                                          <p:attrName>style.visibility</p:attrName>
                                        </p:attrNameLst>
                                      </p:cBhvr>
                                      <p:to>
                                        <p:strVal val="visible"/>
                                      </p:to>
                                    </p:set>
                                    <p:animEffect transition="in" filter="wipe(left)">
                                      <p:cBhvr>
                                        <p:cTn id="11" dur="500"/>
                                        <p:tgtEl>
                                          <p:spTgt spid="862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0" grpId="0" autoUpdateAnimBg="0">
        <p:tmplLst>
          <p:tmpl>
            <p:tnLst>
              <p:par>
                <p:cTn presetID="22" presetClass="entr" presetSubtype="8" fill="hold" nodeType="afterEffect">
                  <p:stCondLst>
                    <p:cond delay="0"/>
                  </p:stCondLst>
                  <p:childTnLst>
                    <p:set>
                      <p:cBhvr>
                        <p:cTn dur="1" fill="hold">
                          <p:stCondLst>
                            <p:cond delay="0"/>
                          </p:stCondLst>
                        </p:cTn>
                        <p:tgtEl>
                          <p:spTgt spid="862210"/>
                        </p:tgtEl>
                        <p:attrNameLst>
                          <p:attrName>style.visibility</p:attrName>
                        </p:attrNameLst>
                      </p:cBhvr>
                      <p:to>
                        <p:strVal val="visible"/>
                      </p:to>
                    </p:set>
                    <p:animEffect transition="in" filter="wipe(left)">
                      <p:cBhvr>
                        <p:cTn dur="500"/>
                        <p:tgtEl>
                          <p:spTgt spid="862210"/>
                        </p:tgtEl>
                      </p:cBhvr>
                    </p:animEffect>
                  </p:childTnLst>
                </p:cTn>
              </p:par>
            </p:tnLst>
          </p:tmpl>
        </p:tmplLst>
      </p:bldP>
      <p:bldP spid="862212" grpId="0" autoUpdateAnimBg="0"/>
    </p:bldLst>
  </p:timing>
  <p:txStyles>
    <p:titleStyle>
      <a:lvl1pPr algn="l" rtl="0" eaLnBrk="0" fontAlgn="base" hangingPunct="0">
        <a:lnSpc>
          <a:spcPct val="90000"/>
        </a:lnSpc>
        <a:spcBef>
          <a:spcPct val="0"/>
        </a:spcBef>
        <a:spcAft>
          <a:spcPct val="0"/>
        </a:spcAft>
        <a:defRPr kumimoji="1" sz="28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2800" b="1">
          <a:solidFill>
            <a:schemeClr val="tx2"/>
          </a:solidFill>
          <a:latin typeface="Arial" charset="0"/>
        </a:defRPr>
      </a:lvl2pPr>
      <a:lvl3pPr algn="l" rtl="0" eaLnBrk="0" fontAlgn="base" hangingPunct="0">
        <a:lnSpc>
          <a:spcPct val="90000"/>
        </a:lnSpc>
        <a:spcBef>
          <a:spcPct val="0"/>
        </a:spcBef>
        <a:spcAft>
          <a:spcPct val="0"/>
        </a:spcAft>
        <a:defRPr kumimoji="1" sz="2800" b="1">
          <a:solidFill>
            <a:schemeClr val="tx2"/>
          </a:solidFill>
          <a:latin typeface="Arial" charset="0"/>
        </a:defRPr>
      </a:lvl3pPr>
      <a:lvl4pPr algn="l" rtl="0" eaLnBrk="0" fontAlgn="base" hangingPunct="0">
        <a:lnSpc>
          <a:spcPct val="90000"/>
        </a:lnSpc>
        <a:spcBef>
          <a:spcPct val="0"/>
        </a:spcBef>
        <a:spcAft>
          <a:spcPct val="0"/>
        </a:spcAft>
        <a:defRPr kumimoji="1" sz="2800" b="1">
          <a:solidFill>
            <a:schemeClr val="tx2"/>
          </a:solidFill>
          <a:latin typeface="Arial" charset="0"/>
        </a:defRPr>
      </a:lvl4pPr>
      <a:lvl5pPr algn="l" rtl="0" eaLnBrk="0" fontAlgn="base" hangingPunct="0">
        <a:lnSpc>
          <a:spcPct val="90000"/>
        </a:lnSpc>
        <a:spcBef>
          <a:spcPct val="0"/>
        </a:spcBef>
        <a:spcAft>
          <a:spcPct val="0"/>
        </a:spcAft>
        <a:defRPr kumimoji="1" sz="2800" b="1">
          <a:solidFill>
            <a:schemeClr val="tx2"/>
          </a:solidFill>
          <a:latin typeface="Arial" charset="0"/>
        </a:defRPr>
      </a:lvl5pPr>
      <a:lvl6pPr marL="457200" algn="l" rtl="0" eaLnBrk="0" fontAlgn="base" hangingPunct="0">
        <a:lnSpc>
          <a:spcPct val="90000"/>
        </a:lnSpc>
        <a:spcBef>
          <a:spcPct val="0"/>
        </a:spcBef>
        <a:spcAft>
          <a:spcPct val="0"/>
        </a:spcAft>
        <a:defRPr kumimoji="1" sz="2800" b="1">
          <a:solidFill>
            <a:schemeClr val="tx2"/>
          </a:solidFill>
          <a:latin typeface="Arial" charset="0"/>
        </a:defRPr>
      </a:lvl6pPr>
      <a:lvl7pPr marL="914400" algn="l" rtl="0" eaLnBrk="0" fontAlgn="base" hangingPunct="0">
        <a:lnSpc>
          <a:spcPct val="90000"/>
        </a:lnSpc>
        <a:spcBef>
          <a:spcPct val="0"/>
        </a:spcBef>
        <a:spcAft>
          <a:spcPct val="0"/>
        </a:spcAft>
        <a:defRPr kumimoji="1" sz="2800" b="1">
          <a:solidFill>
            <a:schemeClr val="tx2"/>
          </a:solidFill>
          <a:latin typeface="Arial" charset="0"/>
        </a:defRPr>
      </a:lvl7pPr>
      <a:lvl8pPr marL="1371600" algn="l" rtl="0" eaLnBrk="0" fontAlgn="base" hangingPunct="0">
        <a:lnSpc>
          <a:spcPct val="90000"/>
        </a:lnSpc>
        <a:spcBef>
          <a:spcPct val="0"/>
        </a:spcBef>
        <a:spcAft>
          <a:spcPct val="0"/>
        </a:spcAft>
        <a:defRPr kumimoji="1" sz="2800" b="1">
          <a:solidFill>
            <a:schemeClr val="tx2"/>
          </a:solidFill>
          <a:latin typeface="Arial" charset="0"/>
        </a:defRPr>
      </a:lvl8pPr>
      <a:lvl9pPr marL="1828800" algn="l" rtl="0" eaLnBrk="0" fontAlgn="base" hangingPunct="0">
        <a:lnSpc>
          <a:spcPct val="90000"/>
        </a:lnSpc>
        <a:spcBef>
          <a:spcPct val="0"/>
        </a:spcBef>
        <a:spcAft>
          <a:spcPct val="0"/>
        </a:spcAft>
        <a:defRPr kumimoji="1" sz="2800" b="1">
          <a:solidFill>
            <a:schemeClr val="tx2"/>
          </a:solidFill>
          <a:latin typeface="Arial" charset="0"/>
        </a:defRPr>
      </a:lvl9pPr>
    </p:titleStyle>
    <p:bodyStyle>
      <a:lvl1pPr marL="182563" indent="-182563" algn="l" rtl="0" eaLnBrk="0" fontAlgn="base" hangingPunct="0">
        <a:spcBef>
          <a:spcPct val="20000"/>
        </a:spcBef>
        <a:spcAft>
          <a:spcPct val="0"/>
        </a:spcAft>
        <a:buClr>
          <a:srgbClr val="0033CC"/>
        </a:buClr>
        <a:buFont typeface="Wingdings" pitchFamily="2" charset="2"/>
        <a:buChar char=""/>
        <a:defRPr kumimoji="1" sz="2400" b="1">
          <a:solidFill>
            <a:schemeClr val="accent1"/>
          </a:solidFill>
          <a:latin typeface="+mn-lt"/>
          <a:ea typeface="+mn-ea"/>
          <a:cs typeface="+mn-cs"/>
        </a:defRPr>
      </a:lvl1pPr>
      <a:lvl2pPr marL="476250" indent="-179388" algn="l" rtl="0" eaLnBrk="0" fontAlgn="base" hangingPunct="0">
        <a:spcBef>
          <a:spcPct val="20000"/>
        </a:spcBef>
        <a:spcAft>
          <a:spcPct val="0"/>
        </a:spcAft>
        <a:buClr>
          <a:srgbClr val="0033CC"/>
        </a:buClr>
        <a:buChar char="–"/>
        <a:defRPr kumimoji="1">
          <a:solidFill>
            <a:schemeClr val="tx1"/>
          </a:solidFill>
          <a:latin typeface="+mn-lt"/>
        </a:defRPr>
      </a:lvl2pPr>
      <a:lvl3pPr marL="750888" indent="-1603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3pPr>
      <a:lvl4pPr marL="1035050" indent="-169863" algn="l" rtl="0" eaLnBrk="0" fontAlgn="base" hangingPunct="0">
        <a:spcBef>
          <a:spcPct val="20000"/>
        </a:spcBef>
        <a:spcAft>
          <a:spcPct val="0"/>
        </a:spcAft>
        <a:buClr>
          <a:srgbClr val="0033CC"/>
        </a:buClr>
        <a:buChar char="–"/>
        <a:defRPr kumimoji="1" sz="1600">
          <a:solidFill>
            <a:schemeClr val="tx1"/>
          </a:solidFill>
          <a:latin typeface="+mn-lt"/>
        </a:defRPr>
      </a:lvl4pPr>
      <a:lvl5pPr marL="13192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5pPr>
      <a:lvl6pPr marL="17764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6pPr>
      <a:lvl7pPr marL="22336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7pPr>
      <a:lvl8pPr marL="26908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8pPr>
      <a:lvl9pPr marL="31480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hsing@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image" Target="../media/image6.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hyperlink" Target="http://images.google.com/imgres?imgurl=http://www.diggerhistory.info/images/uniforms/soldier-allied-gurkha-borneo.jpg&amp;imgrefurl=http://www.diggerhistory.info/00-pages-top-level/full_index.htm&amp;h=576&amp;w=357&amp;sz=44&amp;tbnid=NHkPEVysWBQJ:&amp;tbnh=131&amp;tbnw=81&amp;start=3&amp;prev=/images?q=soldier&amp;hl=en&amp;lr=" TargetMode="External"/><Relationship Id="rId2" Type="http://schemas.openxmlformats.org/officeDocument/2006/relationships/hyperlink" Target="http://images.google.com/imgres?imgurl=http://www.defence.gov.au/croc03/images/gallery/270803/Tanks%202.jpg&amp;imgrefurl=http://www.defence.gov.au/croc03/images/gallery/270803/&amp;h=1960&amp;w=3008&amp;sz=518&amp;tbnid=8wBcspDTzwwJ:&amp;tbnh=97&amp;tbnw=149&amp;start=6&amp;prev=/images?q=tanks&amp;hl=en&amp;lr=" TargetMode="Externa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92213" y="1700213"/>
            <a:ext cx="7373937" cy="1997075"/>
          </a:xfrm>
        </p:spPr>
        <p:txBody>
          <a:bodyPr/>
          <a:lstStyle/>
          <a:p>
            <a:pPr algn="ctr">
              <a:spcAft>
                <a:spcPct val="50000"/>
              </a:spcAft>
            </a:pPr>
            <a:r>
              <a:rPr lang="en-US" sz="2400" dirty="0" smtClean="0">
                <a:solidFill>
                  <a:schemeClr val="bg2"/>
                </a:solidFill>
              </a:rPr>
              <a:t>ICT Entrepreneurship</a:t>
            </a:r>
            <a:br>
              <a:rPr lang="en-US" sz="2400" dirty="0" smtClean="0">
                <a:solidFill>
                  <a:schemeClr val="bg2"/>
                </a:solidFill>
              </a:rPr>
            </a:br>
            <a:r>
              <a:rPr lang="en-US" sz="2400" dirty="0" smtClean="0">
                <a:solidFill>
                  <a:schemeClr val="bg2"/>
                </a:solidFill>
              </a:rPr>
              <a:t>for</a:t>
            </a:r>
            <a:br>
              <a:rPr lang="en-US" sz="2400" dirty="0" smtClean="0">
                <a:solidFill>
                  <a:schemeClr val="bg2"/>
                </a:solidFill>
              </a:rPr>
            </a:br>
            <a:r>
              <a:rPr lang="en-US" sz="2400" dirty="0" smtClean="0">
                <a:solidFill>
                  <a:schemeClr val="bg2"/>
                </a:solidFill>
              </a:rPr>
              <a:t>Telematics Services</a:t>
            </a:r>
            <a:br>
              <a:rPr lang="en-US" sz="2400" dirty="0" smtClean="0">
                <a:solidFill>
                  <a:schemeClr val="bg2"/>
                </a:solidFill>
              </a:rPr>
            </a:br>
            <a:r>
              <a:rPr lang="en-US" sz="2400" dirty="0" smtClean="0">
                <a:solidFill>
                  <a:schemeClr val="bg2"/>
                </a:solidFill>
              </a:rPr>
              <a:t/>
            </a:r>
            <a:br>
              <a:rPr lang="en-US" sz="2400" dirty="0" smtClean="0">
                <a:solidFill>
                  <a:schemeClr val="bg2"/>
                </a:solidFill>
              </a:rPr>
            </a:br>
            <a:r>
              <a:rPr lang="en-US" sz="2400" dirty="0" smtClean="0">
                <a:solidFill>
                  <a:schemeClr val="hlink"/>
                </a:solidFill>
              </a:rPr>
              <a:t>L2- Mobile </a:t>
            </a:r>
            <a:r>
              <a:rPr lang="en-US" sz="2400" dirty="0">
                <a:solidFill>
                  <a:schemeClr val="hlink"/>
                </a:solidFill>
              </a:rPr>
              <a:t>Ad-Hoc Networks (</a:t>
            </a:r>
            <a:r>
              <a:rPr lang="en-US" sz="2400" dirty="0" smtClean="0">
                <a:solidFill>
                  <a:schemeClr val="hlink"/>
                </a:solidFill>
              </a:rPr>
              <a:t>MANETs</a:t>
            </a:r>
            <a:r>
              <a:rPr lang="en-US" sz="2400" dirty="0" smtClean="0">
                <a:solidFill>
                  <a:schemeClr val="hlink"/>
                </a:solidFill>
              </a:rPr>
              <a:t>)</a:t>
            </a:r>
            <a:r>
              <a:rPr lang="en-US" sz="2400" dirty="0" smtClean="0">
                <a:solidFill>
                  <a:schemeClr val="bg2"/>
                </a:solidFill>
              </a:rPr>
              <a:t> </a:t>
            </a:r>
            <a:r>
              <a:rPr lang="en-US" sz="3000" u="sng" dirty="0" smtClean="0"/>
              <a:t/>
            </a:r>
            <a:br>
              <a:rPr lang="en-US" sz="3000" u="sng" dirty="0" smtClean="0"/>
            </a:br>
            <a:r>
              <a:rPr lang="en-US" sz="3000" u="sng" dirty="0"/>
              <a:t/>
            </a:r>
            <a:br>
              <a:rPr lang="en-US" sz="3000" u="sng" dirty="0"/>
            </a:br>
            <a:r>
              <a:rPr lang="en-US" sz="3000" u="sng" dirty="0" smtClean="0"/>
              <a:t/>
            </a:r>
            <a:br>
              <a:rPr lang="en-US" sz="3000" u="sng" dirty="0" smtClean="0"/>
            </a:br>
            <a:endParaRPr lang="en-US" sz="3000" dirty="0" smtClean="0"/>
          </a:p>
        </p:txBody>
      </p:sp>
      <p:sp>
        <p:nvSpPr>
          <p:cNvPr id="3075" name="Text Box 4"/>
          <p:cNvSpPr txBox="1">
            <a:spLocks noChangeArrowheads="1"/>
          </p:cNvSpPr>
          <p:nvPr/>
        </p:nvSpPr>
        <p:spPr bwMode="auto">
          <a:xfrm>
            <a:off x="1384300" y="3905250"/>
            <a:ext cx="7027863" cy="1477328"/>
          </a:xfrm>
          <a:prstGeom prst="rect">
            <a:avLst/>
          </a:prstGeom>
          <a:noFill/>
          <a:ln w="9525">
            <a:noFill/>
            <a:miter lim="800000"/>
            <a:headEnd/>
            <a:tailEnd/>
          </a:ln>
        </p:spPr>
        <p:txBody>
          <a:bodyPr>
            <a:spAutoFit/>
          </a:bodyPr>
          <a:lstStyle/>
          <a:p>
            <a:pPr algn="ctr"/>
            <a:r>
              <a:rPr lang="en-US" sz="1800" dirty="0" smtClean="0"/>
              <a:t>February 6, 2013</a:t>
            </a:r>
          </a:p>
          <a:p>
            <a:pPr algn="ctr"/>
            <a:endParaRPr lang="en-US" sz="1800" dirty="0">
              <a:solidFill>
                <a:schemeClr val="tx1"/>
              </a:solidFill>
            </a:endParaRPr>
          </a:p>
          <a:p>
            <a:pPr algn="ctr"/>
            <a:r>
              <a:rPr lang="en-US" sz="1800" dirty="0" smtClean="0">
                <a:solidFill>
                  <a:schemeClr val="tx1"/>
                </a:solidFill>
              </a:rPr>
              <a:t>T. Russell Hsing, FIEEE/FBCS(UK)/FSPIE</a:t>
            </a:r>
          </a:p>
          <a:p>
            <a:pPr algn="ctr"/>
            <a:r>
              <a:rPr lang="en-US" sz="1800" dirty="0" smtClean="0">
                <a:solidFill>
                  <a:schemeClr val="tx1"/>
                </a:solidFill>
              </a:rPr>
              <a:t>Email: </a:t>
            </a:r>
            <a:r>
              <a:rPr lang="en-US" sz="1800" dirty="0" smtClean="0">
                <a:solidFill>
                  <a:schemeClr val="tx1"/>
                </a:solidFill>
                <a:hlinkClick r:id="rId3"/>
              </a:rPr>
              <a:t>thsing@ieee.org</a:t>
            </a:r>
            <a:endParaRPr lang="en-US" sz="1800" dirty="0" smtClean="0">
              <a:solidFill>
                <a:schemeClr val="tx1"/>
              </a:solidFill>
            </a:endParaRPr>
          </a:p>
          <a:p>
            <a:pPr algn="ctr"/>
            <a:endParaRPr lang="en-US" sz="1800" dirty="0" smtClean="0">
              <a:solidFill>
                <a:schemeClr val="tx1"/>
              </a:solidFill>
            </a:endParaRPr>
          </a:p>
        </p:txBody>
      </p:sp>
    </p:spTree>
    <p:extLst>
      <p:ext uri="{BB962C8B-B14F-4D97-AF65-F5344CB8AC3E}">
        <p14:creationId xmlns:p14="http://schemas.microsoft.com/office/powerpoint/2010/main" val="48477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36638" y="152400"/>
            <a:ext cx="7878762" cy="755650"/>
          </a:xfrm>
        </p:spPr>
        <p:txBody>
          <a:bodyPr/>
          <a:lstStyle/>
          <a:p>
            <a:r>
              <a:rPr lang="en-US" smtClean="0"/>
              <a:t>Using Existing IP Routing Protocols for Ad-Hoc Networks?</a:t>
            </a:r>
          </a:p>
        </p:txBody>
      </p:sp>
      <p:sp>
        <p:nvSpPr>
          <p:cNvPr id="15363" name="Rectangle 3"/>
          <p:cNvSpPr>
            <a:spLocks noGrp="1" noChangeArrowheads="1"/>
          </p:cNvSpPr>
          <p:nvPr>
            <p:ph type="body" idx="1"/>
          </p:nvPr>
        </p:nvSpPr>
        <p:spPr>
          <a:xfrm>
            <a:off x="1036638" y="1295400"/>
            <a:ext cx="7650162" cy="4106863"/>
          </a:xfrm>
        </p:spPr>
        <p:txBody>
          <a:bodyPr/>
          <a:lstStyle/>
          <a:p>
            <a:r>
              <a:rPr lang="en-US" dirty="0" smtClean="0"/>
              <a:t>They are not designed to handle frequent changes in the network</a:t>
            </a:r>
          </a:p>
          <a:p>
            <a:endParaRPr lang="en-US" dirty="0" smtClean="0"/>
          </a:p>
          <a:p>
            <a:r>
              <a:rPr lang="en-US" dirty="0" smtClean="0"/>
              <a:t>Don’t scale well enough</a:t>
            </a:r>
          </a:p>
          <a:p>
            <a:endParaRPr lang="en-US" dirty="0" smtClean="0"/>
          </a:p>
          <a:p>
            <a:r>
              <a:rPr lang="en-US" dirty="0" smtClean="0"/>
              <a:t>But, some basic ideas can be used or enhanced to fit the ad-hoc network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43000" y="1600200"/>
            <a:ext cx="7412038" cy="755650"/>
          </a:xfrm>
        </p:spPr>
        <p:txBody>
          <a:bodyPr/>
          <a:lstStyle/>
          <a:p>
            <a:pPr algn="ctr"/>
            <a:r>
              <a:rPr lang="en-US" smtClean="0">
                <a:solidFill>
                  <a:schemeClr val="accent1"/>
                </a:solidFill>
              </a:rPr>
              <a:t/>
            </a:r>
            <a:br>
              <a:rPr lang="en-US" smtClean="0">
                <a:solidFill>
                  <a:schemeClr val="accent1"/>
                </a:solidFill>
              </a:rPr>
            </a:br>
            <a:r>
              <a:rPr lang="en-US" smtClean="0">
                <a:solidFill>
                  <a:srgbClr val="FF0000"/>
                </a:solidFill>
              </a:rPr>
              <a:t>A Fundamental Algorithm Behind Many</a:t>
            </a:r>
            <a:br>
              <a:rPr lang="en-US" smtClean="0">
                <a:solidFill>
                  <a:srgbClr val="FF0000"/>
                </a:solidFill>
              </a:rPr>
            </a:br>
            <a:r>
              <a:rPr lang="en-US" smtClean="0">
                <a:solidFill>
                  <a:srgbClr val="FF0000"/>
                </a:solidFill>
              </a:rPr>
              <a:t>Ad-Hoc Routing Protocols:</a:t>
            </a:r>
            <a:br>
              <a:rPr lang="en-US" smtClean="0">
                <a:solidFill>
                  <a:srgbClr val="FF0000"/>
                </a:solidFill>
              </a:rPr>
            </a:br>
            <a:r>
              <a:rPr lang="en-US" smtClean="0">
                <a:solidFill>
                  <a:schemeClr val="accent1"/>
                </a:solidFill>
              </a:rPr>
              <a:t/>
            </a:r>
            <a:br>
              <a:rPr lang="en-US" smtClean="0">
                <a:solidFill>
                  <a:schemeClr val="accent1"/>
                </a:solidFill>
              </a:rPr>
            </a:br>
            <a:r>
              <a:rPr lang="en-US" smtClean="0">
                <a:solidFill>
                  <a:schemeClr val="accent1"/>
                </a:solidFill>
              </a:rPr>
              <a:t>Bellman-Ford Routing Algorithm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36638" y="152400"/>
            <a:ext cx="7412037" cy="755650"/>
          </a:xfrm>
        </p:spPr>
        <p:txBody>
          <a:bodyPr/>
          <a:lstStyle/>
          <a:p>
            <a:r>
              <a:rPr lang="en-US" smtClean="0"/>
              <a:t>Bellman-Ford Routing Algorithm</a:t>
            </a:r>
          </a:p>
        </p:txBody>
      </p:sp>
      <p:sp>
        <p:nvSpPr>
          <p:cNvPr id="17411" name="Rectangle 3"/>
          <p:cNvSpPr>
            <a:spLocks noGrp="1" noChangeArrowheads="1"/>
          </p:cNvSpPr>
          <p:nvPr>
            <p:ph type="body" idx="1"/>
          </p:nvPr>
        </p:nvSpPr>
        <p:spPr>
          <a:xfrm>
            <a:off x="1036638" y="971550"/>
            <a:ext cx="7413625" cy="4430713"/>
          </a:xfrm>
        </p:spPr>
        <p:txBody>
          <a:bodyPr/>
          <a:lstStyle/>
          <a:p>
            <a:r>
              <a:rPr lang="en-US" smtClean="0"/>
              <a:t>A distance-vector routing algorithm</a:t>
            </a:r>
          </a:p>
          <a:p>
            <a:endParaRPr lang="en-US" smtClean="0"/>
          </a:p>
          <a:p>
            <a:r>
              <a:rPr lang="en-US" smtClean="0"/>
              <a:t>Initially designed in 1957</a:t>
            </a:r>
          </a:p>
          <a:p>
            <a:endParaRPr lang="en-US" smtClean="0"/>
          </a:p>
          <a:p>
            <a:r>
              <a:rPr lang="en-US" smtClean="0"/>
              <a:t>Currently used in many popular Internet routing protocols</a:t>
            </a:r>
          </a:p>
          <a:p>
            <a:pPr lvl="1"/>
            <a:r>
              <a:rPr lang="en-US" sz="2000" smtClean="0"/>
              <a:t>ARPANET (Advanced Research Projects Agency Network, US DoD), the origin of the Internet</a:t>
            </a:r>
          </a:p>
          <a:p>
            <a:pPr lvl="1"/>
            <a:r>
              <a:rPr lang="en-US" sz="2000" smtClean="0"/>
              <a:t>RIP (Routing Information Protocol)</a:t>
            </a:r>
          </a:p>
          <a:p>
            <a:pPr lvl="1"/>
            <a:r>
              <a:rPr lang="en-US" sz="2000" smtClean="0"/>
              <a:t>BGP (Border Gateway Protocol)</a:t>
            </a:r>
          </a:p>
          <a:p>
            <a:pPr lvl="1"/>
            <a:r>
              <a:rPr lang="en-US" sz="2000" smtClean="0"/>
              <a:t>NOVELL IPX</a:t>
            </a:r>
          </a:p>
          <a:p>
            <a:pPr lvl="1"/>
            <a:endParaRPr lang="en-US" sz="2000" smtClean="0"/>
          </a:p>
          <a:p>
            <a:r>
              <a:rPr lang="en-US" smtClean="0"/>
              <a:t>Foundation for many ad-hoc routing protocols</a:t>
            </a:r>
          </a:p>
          <a:p>
            <a:pPr lvl="1"/>
            <a:endParaRPr 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36638" y="152400"/>
            <a:ext cx="7412037" cy="972300"/>
          </a:xfrm>
        </p:spPr>
        <p:txBody>
          <a:bodyPr/>
          <a:lstStyle/>
          <a:p>
            <a:r>
              <a:rPr lang="en-US" dirty="0" smtClean="0"/>
              <a:t>Bellman-Ford Routing Algorithm</a:t>
            </a:r>
            <a:br>
              <a:rPr lang="en-US" dirty="0" smtClean="0"/>
            </a:br>
            <a:r>
              <a:rPr lang="en-US" dirty="0" smtClean="0"/>
              <a:t/>
            </a:r>
            <a:br>
              <a:rPr lang="en-US" dirty="0" smtClean="0"/>
            </a:br>
            <a:r>
              <a:rPr lang="en-US" sz="2400" i="1" dirty="0" smtClean="0">
                <a:solidFill>
                  <a:schemeClr val="accent1"/>
                </a:solidFill>
              </a:rPr>
              <a:t>Key Characteristics</a:t>
            </a:r>
          </a:p>
        </p:txBody>
      </p:sp>
      <p:sp>
        <p:nvSpPr>
          <p:cNvPr id="18435" name="Rectangle 3"/>
          <p:cNvSpPr>
            <a:spLocks noGrp="1" noChangeArrowheads="1"/>
          </p:cNvSpPr>
          <p:nvPr>
            <p:ph type="body" idx="1"/>
          </p:nvPr>
        </p:nvSpPr>
        <p:spPr>
          <a:xfrm>
            <a:off x="1036638" y="1393825"/>
            <a:ext cx="7413625" cy="4008438"/>
          </a:xfrm>
        </p:spPr>
        <p:txBody>
          <a:bodyPr/>
          <a:lstStyle/>
          <a:p>
            <a:r>
              <a:rPr lang="en-US" smtClean="0"/>
              <a:t>Distributed algorithm</a:t>
            </a:r>
          </a:p>
          <a:p>
            <a:pPr lvl="1"/>
            <a:r>
              <a:rPr lang="en-US" smtClean="0"/>
              <a:t>Each node exchanges routing information with its directly attached neighbors and makes its own routing decisions</a:t>
            </a:r>
          </a:p>
          <a:p>
            <a:endParaRPr lang="en-US" smtClean="0"/>
          </a:p>
          <a:p>
            <a:r>
              <a:rPr lang="en-US" smtClean="0"/>
              <a:t>Iterative</a:t>
            </a:r>
          </a:p>
          <a:p>
            <a:pPr lvl="1"/>
            <a:r>
              <a:rPr lang="en-US" smtClean="0"/>
              <a:t>Routing information exchange continues until no new information is exchanged between the neighborhood.</a:t>
            </a:r>
          </a:p>
          <a:p>
            <a:endParaRPr lang="en-US" smtClean="0"/>
          </a:p>
          <a:p>
            <a:r>
              <a:rPr lang="en-US" smtClean="0"/>
              <a:t>Asynchronous</a:t>
            </a:r>
          </a:p>
          <a:p>
            <a:pPr lvl="1"/>
            <a:r>
              <a:rPr lang="en-US" smtClean="0"/>
              <a:t>Do not require all nodes to operate in lock step with each other</a:t>
            </a:r>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36638" y="152399"/>
            <a:ext cx="7412037" cy="1010705"/>
          </a:xfrm>
        </p:spPr>
        <p:txBody>
          <a:bodyPr/>
          <a:lstStyle/>
          <a:p>
            <a:r>
              <a:rPr lang="en-US" dirty="0" smtClean="0"/>
              <a:t>Bellman-Ford Routing Algorithm</a:t>
            </a:r>
            <a:br>
              <a:rPr lang="en-US" dirty="0" smtClean="0"/>
            </a:br>
            <a:r>
              <a:rPr lang="en-US" dirty="0" smtClean="0"/>
              <a:t/>
            </a:r>
            <a:br>
              <a:rPr lang="en-US" dirty="0" smtClean="0"/>
            </a:br>
            <a:r>
              <a:rPr lang="en-US" sz="2400" i="1" dirty="0" smtClean="0">
                <a:solidFill>
                  <a:schemeClr val="accent1"/>
                </a:solidFill>
              </a:rPr>
              <a:t>How It Works</a:t>
            </a:r>
          </a:p>
        </p:txBody>
      </p:sp>
      <p:sp>
        <p:nvSpPr>
          <p:cNvPr id="19459" name="Rectangle 3"/>
          <p:cNvSpPr>
            <a:spLocks noGrp="1" noChangeArrowheads="1"/>
          </p:cNvSpPr>
          <p:nvPr>
            <p:ph type="body" idx="1"/>
          </p:nvPr>
        </p:nvSpPr>
        <p:spPr>
          <a:xfrm>
            <a:off x="1036638" y="1295400"/>
            <a:ext cx="7413625" cy="4106863"/>
          </a:xfrm>
        </p:spPr>
        <p:txBody>
          <a:bodyPr/>
          <a:lstStyle/>
          <a:p>
            <a:r>
              <a:rPr lang="en-US" sz="2000" smtClean="0"/>
              <a:t>Each router maintains a distance table, which is a one-dimensional array, hence the term “distance vector“</a:t>
            </a:r>
          </a:p>
          <a:p>
            <a:r>
              <a:rPr lang="en-US" sz="2000" smtClean="0"/>
              <a:t>Distance table maintains the “</a:t>
            </a:r>
            <a:r>
              <a:rPr lang="en-US" sz="2000" smtClean="0">
                <a:solidFill>
                  <a:srgbClr val="FF0000"/>
                </a:solidFill>
              </a:rPr>
              <a:t>distance</a:t>
            </a:r>
            <a:r>
              <a:rPr lang="en-US" sz="2000" smtClean="0"/>
              <a:t>” and the </a:t>
            </a:r>
            <a:r>
              <a:rPr lang="en-US" sz="2000" smtClean="0">
                <a:solidFill>
                  <a:srgbClr val="FF0000"/>
                </a:solidFill>
              </a:rPr>
              <a:t>shortest path</a:t>
            </a:r>
            <a:r>
              <a:rPr lang="en-US" sz="2000" smtClean="0"/>
              <a:t> to each node in the network. </a:t>
            </a:r>
          </a:p>
          <a:p>
            <a:endParaRPr lang="en-US" smtClean="0"/>
          </a:p>
          <a:p>
            <a:endParaRPr lang="en-US" smtClean="0"/>
          </a:p>
          <a:p>
            <a:endParaRPr lang="en-US" smtClean="0"/>
          </a:p>
          <a:p>
            <a:endParaRPr lang="en-US" smtClean="0"/>
          </a:p>
          <a:p>
            <a:r>
              <a:rPr lang="en-US" sz="2000" smtClean="0"/>
              <a:t>“Distance” can be hop-count distance or time it takes to transmit a packet to the destination</a:t>
            </a:r>
          </a:p>
          <a:p>
            <a:pPr lvl="1"/>
            <a:r>
              <a:rPr lang="en-US" smtClean="0"/>
              <a:t>Referred to generally as "</a:t>
            </a:r>
            <a:r>
              <a:rPr lang="en-US" smtClean="0">
                <a:solidFill>
                  <a:srgbClr val="FF0000"/>
                </a:solidFill>
              </a:rPr>
              <a:t>cost</a:t>
            </a:r>
            <a:r>
              <a:rPr lang="en-US" smtClean="0"/>
              <a:t>“  </a:t>
            </a:r>
          </a:p>
          <a:p>
            <a:pPr lvl="1"/>
            <a:endParaRPr lang="en-US" smtClean="0"/>
          </a:p>
          <a:p>
            <a:r>
              <a:rPr lang="en-US" sz="2000" smtClean="0"/>
              <a:t>Assumption: Each node knows the cost of the link to each of its directly connected neighbors. </a:t>
            </a:r>
          </a:p>
          <a:p>
            <a:pPr lvl="1"/>
            <a:endParaRPr lang="en-US" smtClean="0"/>
          </a:p>
          <a:p>
            <a:pPr lvl="1"/>
            <a:endParaRPr lang="en-US" smtClean="0"/>
          </a:p>
        </p:txBody>
      </p:sp>
      <p:sp>
        <p:nvSpPr>
          <p:cNvPr id="19460" name="Rectangle 5"/>
          <p:cNvSpPr>
            <a:spLocks noChangeArrowheads="1"/>
          </p:cNvSpPr>
          <p:nvPr/>
        </p:nvSpPr>
        <p:spPr bwMode="auto">
          <a:xfrm>
            <a:off x="1981200" y="3200400"/>
            <a:ext cx="1524000" cy="457200"/>
          </a:xfrm>
          <a:prstGeom prst="rect">
            <a:avLst/>
          </a:prstGeom>
          <a:noFill/>
          <a:ln w="9525">
            <a:solidFill>
              <a:schemeClr val="tx1"/>
            </a:solidFill>
            <a:miter lim="800000"/>
            <a:headEnd/>
            <a:tailEnd/>
          </a:ln>
        </p:spPr>
        <p:txBody>
          <a:bodyPr wrap="none" anchor="ctr"/>
          <a:lstStyle/>
          <a:p>
            <a:pPr algn="ctr"/>
            <a:r>
              <a:rPr lang="en-US" sz="1200" b="0"/>
              <a:t>Destination Node</a:t>
            </a:r>
          </a:p>
        </p:txBody>
      </p:sp>
      <p:sp>
        <p:nvSpPr>
          <p:cNvPr id="19461" name="Rectangle 6"/>
          <p:cNvSpPr>
            <a:spLocks noChangeArrowheads="1"/>
          </p:cNvSpPr>
          <p:nvPr/>
        </p:nvSpPr>
        <p:spPr bwMode="auto">
          <a:xfrm>
            <a:off x="5334000" y="3200400"/>
            <a:ext cx="1828800" cy="457200"/>
          </a:xfrm>
          <a:prstGeom prst="rect">
            <a:avLst/>
          </a:prstGeom>
          <a:noFill/>
          <a:ln w="9525">
            <a:solidFill>
              <a:schemeClr val="tx1"/>
            </a:solidFill>
            <a:miter lim="800000"/>
            <a:headEnd/>
            <a:tailEnd/>
          </a:ln>
        </p:spPr>
        <p:txBody>
          <a:bodyPr wrap="none" anchor="ctr"/>
          <a:lstStyle/>
          <a:p>
            <a:pPr algn="ctr"/>
            <a:r>
              <a:rPr lang="en-US" sz="1200" b="0"/>
              <a:t>Neighbor on shortest</a:t>
            </a:r>
          </a:p>
          <a:p>
            <a:pPr algn="ctr"/>
            <a:r>
              <a:rPr lang="en-US" sz="1200" b="0"/>
              <a:t>path to Destination</a:t>
            </a:r>
          </a:p>
        </p:txBody>
      </p:sp>
      <p:sp>
        <p:nvSpPr>
          <p:cNvPr id="19462" name="Rectangle 7"/>
          <p:cNvSpPr>
            <a:spLocks noChangeArrowheads="1"/>
          </p:cNvSpPr>
          <p:nvPr/>
        </p:nvSpPr>
        <p:spPr bwMode="auto">
          <a:xfrm>
            <a:off x="3505200" y="3200400"/>
            <a:ext cx="1828800" cy="457200"/>
          </a:xfrm>
          <a:prstGeom prst="rect">
            <a:avLst/>
          </a:prstGeom>
          <a:noFill/>
          <a:ln w="9525">
            <a:solidFill>
              <a:schemeClr val="tx1"/>
            </a:solidFill>
            <a:miter lim="800000"/>
            <a:headEnd/>
            <a:tailEnd/>
          </a:ln>
        </p:spPr>
        <p:txBody>
          <a:bodyPr wrap="none" anchor="ctr"/>
          <a:lstStyle/>
          <a:p>
            <a:pPr algn="ctr"/>
            <a:r>
              <a:rPr lang="en-US" sz="1200" b="0"/>
              <a:t>Distance (Cost of Path)</a:t>
            </a:r>
          </a:p>
          <a:p>
            <a:pPr algn="ctr"/>
            <a:r>
              <a:rPr lang="en-US" sz="1200" b="0"/>
              <a:t>to Destination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36638" y="152399"/>
            <a:ext cx="7412037" cy="1010705"/>
          </a:xfrm>
        </p:spPr>
        <p:txBody>
          <a:bodyPr/>
          <a:lstStyle/>
          <a:p>
            <a:r>
              <a:rPr lang="en-US" dirty="0" smtClean="0"/>
              <a:t>Bellman-Ford Algorithm</a:t>
            </a:r>
            <a:br>
              <a:rPr lang="en-US" dirty="0" smtClean="0"/>
            </a:br>
            <a:r>
              <a:rPr lang="en-US" dirty="0" smtClean="0"/>
              <a:t/>
            </a:r>
            <a:br>
              <a:rPr lang="en-US" dirty="0" smtClean="0"/>
            </a:br>
            <a:r>
              <a:rPr lang="en-US" sz="2400" i="1" dirty="0" smtClean="0">
                <a:solidFill>
                  <a:schemeClr val="accent1"/>
                </a:solidFill>
              </a:rPr>
              <a:t>How It Works</a:t>
            </a:r>
            <a:r>
              <a:rPr lang="en-US" dirty="0" smtClean="0">
                <a:solidFill>
                  <a:schemeClr val="accent1"/>
                </a:solidFill>
              </a:rPr>
              <a:t/>
            </a:r>
            <a:br>
              <a:rPr lang="en-US" dirty="0" smtClean="0">
                <a:solidFill>
                  <a:schemeClr val="accent1"/>
                </a:solidFill>
              </a:rPr>
            </a:br>
            <a:endParaRPr lang="en-US" dirty="0" smtClean="0">
              <a:solidFill>
                <a:schemeClr val="accent1"/>
              </a:solidFill>
            </a:endParaRPr>
          </a:p>
        </p:txBody>
      </p:sp>
      <p:sp>
        <p:nvSpPr>
          <p:cNvPr id="20483" name="Rectangle 3"/>
          <p:cNvSpPr>
            <a:spLocks noGrp="1" noChangeArrowheads="1"/>
          </p:cNvSpPr>
          <p:nvPr>
            <p:ph type="body" idx="1"/>
          </p:nvPr>
        </p:nvSpPr>
        <p:spPr>
          <a:xfrm>
            <a:off x="1036638" y="1662370"/>
            <a:ext cx="7413625" cy="3739893"/>
          </a:xfrm>
        </p:spPr>
        <p:txBody>
          <a:bodyPr/>
          <a:lstStyle/>
          <a:p>
            <a:r>
              <a:rPr lang="en-US" sz="2000" dirty="0" smtClean="0"/>
              <a:t>Every node sends routing update messages to its directly connected neighbors containing its own distance table</a:t>
            </a:r>
          </a:p>
          <a:p>
            <a:pPr lvl="1"/>
            <a:r>
              <a:rPr lang="en-US" dirty="0" smtClean="0"/>
              <a:t>Upon first joining the network or change of the distance table </a:t>
            </a:r>
          </a:p>
          <a:p>
            <a:endParaRPr lang="en-US" sz="2000" dirty="0" smtClean="0"/>
          </a:p>
          <a:p>
            <a:r>
              <a:rPr lang="en-US" sz="2000" dirty="0" smtClean="0"/>
              <a:t>Every node updates its distance table with cost and next hops learned from its neighbors </a:t>
            </a:r>
          </a:p>
          <a:p>
            <a:endParaRPr lang="en-US" sz="2000" dirty="0" smtClean="0"/>
          </a:p>
          <a:p>
            <a:r>
              <a:rPr lang="en-US" sz="2000" dirty="0" smtClean="0"/>
              <a:t>Repeat routing table exchange until no more new information between the neighbors.</a:t>
            </a: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a:xfrm>
            <a:off x="1036638" y="152399"/>
            <a:ext cx="7412037" cy="1164325"/>
          </a:xfrm>
        </p:spPr>
        <p:txBody>
          <a:bodyPr/>
          <a:lstStyle/>
          <a:p>
            <a:r>
              <a:rPr lang="en-US" dirty="0" smtClean="0"/>
              <a:t>Bellman-Ford Algorithm</a:t>
            </a:r>
            <a:br>
              <a:rPr lang="en-US" dirty="0" smtClean="0"/>
            </a:br>
            <a:r>
              <a:rPr lang="en-US" dirty="0" smtClean="0"/>
              <a:t/>
            </a:r>
            <a:br>
              <a:rPr lang="en-US" dirty="0" smtClean="0"/>
            </a:br>
            <a:r>
              <a:rPr lang="en-US" sz="2400" i="1" dirty="0" smtClean="0">
                <a:solidFill>
                  <a:schemeClr val="accent1"/>
                </a:solidFill>
              </a:rPr>
              <a:t>How It Works</a:t>
            </a:r>
          </a:p>
        </p:txBody>
      </p:sp>
      <p:grpSp>
        <p:nvGrpSpPr>
          <p:cNvPr id="2" name="Group 35"/>
          <p:cNvGrpSpPr>
            <a:grpSpLocks/>
          </p:cNvGrpSpPr>
          <p:nvPr/>
        </p:nvGrpSpPr>
        <p:grpSpPr bwMode="auto">
          <a:xfrm>
            <a:off x="1447800" y="1447800"/>
            <a:ext cx="6019800" cy="1819275"/>
            <a:chOff x="912" y="912"/>
            <a:chExt cx="3792" cy="1146"/>
          </a:xfrm>
        </p:grpSpPr>
        <p:sp>
          <p:nvSpPr>
            <p:cNvPr id="21516" name="Oval 5"/>
            <p:cNvSpPr>
              <a:spLocks noChangeArrowheads="1"/>
            </p:cNvSpPr>
            <p:nvPr/>
          </p:nvSpPr>
          <p:spPr bwMode="auto">
            <a:xfrm>
              <a:off x="912" y="1296"/>
              <a:ext cx="336" cy="336"/>
            </a:xfrm>
            <a:prstGeom prst="ellipse">
              <a:avLst/>
            </a:prstGeom>
            <a:noFill/>
            <a:ln w="9525">
              <a:solidFill>
                <a:schemeClr val="tx1"/>
              </a:solidFill>
              <a:round/>
              <a:headEnd/>
              <a:tailEnd/>
            </a:ln>
          </p:spPr>
          <p:txBody>
            <a:bodyPr wrap="none" anchor="ctr"/>
            <a:lstStyle/>
            <a:p>
              <a:pPr algn="ctr"/>
              <a:r>
                <a:rPr lang="en-US" sz="1600"/>
                <a:t>X</a:t>
              </a:r>
            </a:p>
          </p:txBody>
        </p:sp>
        <p:sp>
          <p:nvSpPr>
            <p:cNvPr id="21517" name="Oval 6"/>
            <p:cNvSpPr>
              <a:spLocks noChangeArrowheads="1"/>
            </p:cNvSpPr>
            <p:nvPr/>
          </p:nvSpPr>
          <p:spPr bwMode="auto">
            <a:xfrm>
              <a:off x="1968" y="1296"/>
              <a:ext cx="336" cy="336"/>
            </a:xfrm>
            <a:prstGeom prst="ellipse">
              <a:avLst/>
            </a:prstGeom>
            <a:noFill/>
            <a:ln w="9525">
              <a:solidFill>
                <a:schemeClr val="tx1"/>
              </a:solidFill>
              <a:round/>
              <a:headEnd/>
              <a:tailEnd/>
            </a:ln>
          </p:spPr>
          <p:txBody>
            <a:bodyPr wrap="none" anchor="ctr"/>
            <a:lstStyle/>
            <a:p>
              <a:pPr algn="ctr"/>
              <a:r>
                <a:rPr lang="en-US" sz="1600"/>
                <a:t>Z</a:t>
              </a:r>
              <a:r>
                <a:rPr lang="en-US" sz="1600" baseline="-25000"/>
                <a:t>1</a:t>
              </a:r>
              <a:endParaRPr lang="en-US" sz="1600"/>
            </a:p>
          </p:txBody>
        </p:sp>
        <p:sp>
          <p:nvSpPr>
            <p:cNvPr id="21518" name="Oval 7"/>
            <p:cNvSpPr>
              <a:spLocks noChangeArrowheads="1"/>
            </p:cNvSpPr>
            <p:nvPr/>
          </p:nvSpPr>
          <p:spPr bwMode="auto">
            <a:xfrm>
              <a:off x="4368" y="1248"/>
              <a:ext cx="336" cy="336"/>
            </a:xfrm>
            <a:prstGeom prst="ellipse">
              <a:avLst/>
            </a:prstGeom>
            <a:noFill/>
            <a:ln w="9525">
              <a:solidFill>
                <a:schemeClr val="tx1"/>
              </a:solidFill>
              <a:round/>
              <a:headEnd/>
              <a:tailEnd/>
            </a:ln>
          </p:spPr>
          <p:txBody>
            <a:bodyPr wrap="none" anchor="ctr"/>
            <a:lstStyle/>
            <a:p>
              <a:pPr algn="ctr"/>
              <a:r>
                <a:rPr lang="en-US" sz="1600"/>
                <a:t>Y</a:t>
              </a:r>
            </a:p>
          </p:txBody>
        </p:sp>
        <p:sp>
          <p:nvSpPr>
            <p:cNvPr id="21519" name="Line 8"/>
            <p:cNvSpPr>
              <a:spLocks noChangeShapeType="1"/>
            </p:cNvSpPr>
            <p:nvPr/>
          </p:nvSpPr>
          <p:spPr bwMode="auto">
            <a:xfrm>
              <a:off x="1248" y="1440"/>
              <a:ext cx="720" cy="0"/>
            </a:xfrm>
            <a:prstGeom prst="line">
              <a:avLst/>
            </a:prstGeom>
            <a:noFill/>
            <a:ln w="28575">
              <a:solidFill>
                <a:schemeClr val="tx1"/>
              </a:solidFill>
              <a:round/>
              <a:headEnd/>
              <a:tailEnd/>
            </a:ln>
          </p:spPr>
          <p:txBody>
            <a:bodyPr/>
            <a:lstStyle/>
            <a:p>
              <a:endParaRPr lang="en-US"/>
            </a:p>
          </p:txBody>
        </p:sp>
        <p:sp>
          <p:nvSpPr>
            <p:cNvPr id="21520" name="Line 9"/>
            <p:cNvSpPr>
              <a:spLocks noChangeShapeType="1"/>
            </p:cNvSpPr>
            <p:nvPr/>
          </p:nvSpPr>
          <p:spPr bwMode="auto">
            <a:xfrm>
              <a:off x="2304" y="1440"/>
              <a:ext cx="288" cy="0"/>
            </a:xfrm>
            <a:prstGeom prst="line">
              <a:avLst/>
            </a:prstGeom>
            <a:noFill/>
            <a:ln w="28575">
              <a:solidFill>
                <a:schemeClr val="tx1"/>
              </a:solidFill>
              <a:round/>
              <a:headEnd/>
              <a:tailEnd/>
            </a:ln>
          </p:spPr>
          <p:txBody>
            <a:bodyPr/>
            <a:lstStyle/>
            <a:p>
              <a:endParaRPr lang="en-US"/>
            </a:p>
          </p:txBody>
        </p:sp>
        <p:sp>
          <p:nvSpPr>
            <p:cNvPr id="21521" name="Line 10"/>
            <p:cNvSpPr>
              <a:spLocks noChangeShapeType="1"/>
            </p:cNvSpPr>
            <p:nvPr/>
          </p:nvSpPr>
          <p:spPr bwMode="auto">
            <a:xfrm>
              <a:off x="4080" y="1440"/>
              <a:ext cx="288" cy="0"/>
            </a:xfrm>
            <a:prstGeom prst="line">
              <a:avLst/>
            </a:prstGeom>
            <a:noFill/>
            <a:ln w="28575">
              <a:solidFill>
                <a:schemeClr val="tx1"/>
              </a:solidFill>
              <a:round/>
              <a:headEnd/>
              <a:tailEnd/>
            </a:ln>
          </p:spPr>
          <p:txBody>
            <a:bodyPr/>
            <a:lstStyle/>
            <a:p>
              <a:endParaRPr lang="en-US"/>
            </a:p>
          </p:txBody>
        </p:sp>
        <p:sp>
          <p:nvSpPr>
            <p:cNvPr id="21522" name="Line 11"/>
            <p:cNvSpPr>
              <a:spLocks noChangeShapeType="1"/>
            </p:cNvSpPr>
            <p:nvPr/>
          </p:nvSpPr>
          <p:spPr bwMode="auto">
            <a:xfrm>
              <a:off x="2928" y="1440"/>
              <a:ext cx="864" cy="0"/>
            </a:xfrm>
            <a:prstGeom prst="line">
              <a:avLst/>
            </a:prstGeom>
            <a:noFill/>
            <a:ln w="28575">
              <a:solidFill>
                <a:schemeClr val="tx1"/>
              </a:solidFill>
              <a:prstDash val="dash"/>
              <a:round/>
              <a:headEnd/>
              <a:tailEnd/>
            </a:ln>
          </p:spPr>
          <p:txBody>
            <a:bodyPr/>
            <a:lstStyle/>
            <a:p>
              <a:endParaRPr lang="en-US"/>
            </a:p>
          </p:txBody>
        </p:sp>
        <p:sp>
          <p:nvSpPr>
            <p:cNvPr id="21523" name="Text Box 12"/>
            <p:cNvSpPr txBox="1">
              <a:spLocks noChangeArrowheads="1"/>
            </p:cNvSpPr>
            <p:nvPr/>
          </p:nvSpPr>
          <p:spPr bwMode="auto">
            <a:xfrm>
              <a:off x="1104" y="1104"/>
              <a:ext cx="1058" cy="326"/>
            </a:xfrm>
            <a:prstGeom prst="rect">
              <a:avLst/>
            </a:prstGeom>
            <a:noFill/>
            <a:ln w="9525">
              <a:noFill/>
              <a:miter lim="800000"/>
              <a:headEnd/>
              <a:tailEnd/>
            </a:ln>
          </p:spPr>
          <p:txBody>
            <a:bodyPr wrap="none">
              <a:spAutoFit/>
            </a:bodyPr>
            <a:lstStyle/>
            <a:p>
              <a:pPr algn="ctr"/>
              <a:r>
                <a:rPr lang="en-US" sz="1400"/>
                <a:t>Cost of direct link</a:t>
              </a:r>
            </a:p>
            <a:p>
              <a:pPr algn="ctr"/>
              <a:r>
                <a:rPr lang="en-US" sz="1400"/>
                <a:t>C(X,Z)</a:t>
              </a:r>
            </a:p>
          </p:txBody>
        </p:sp>
        <p:sp>
          <p:nvSpPr>
            <p:cNvPr id="21524" name="Line 14"/>
            <p:cNvSpPr>
              <a:spLocks noChangeShapeType="1"/>
            </p:cNvSpPr>
            <p:nvPr/>
          </p:nvSpPr>
          <p:spPr bwMode="auto">
            <a:xfrm flipV="1">
              <a:off x="4512" y="960"/>
              <a:ext cx="0" cy="288"/>
            </a:xfrm>
            <a:prstGeom prst="line">
              <a:avLst/>
            </a:prstGeom>
            <a:noFill/>
            <a:ln w="9525">
              <a:solidFill>
                <a:schemeClr val="tx1"/>
              </a:solidFill>
              <a:prstDash val="dash"/>
              <a:round/>
              <a:headEnd/>
              <a:tailEnd/>
            </a:ln>
          </p:spPr>
          <p:txBody>
            <a:bodyPr/>
            <a:lstStyle/>
            <a:p>
              <a:endParaRPr lang="en-US"/>
            </a:p>
          </p:txBody>
        </p:sp>
        <p:sp>
          <p:nvSpPr>
            <p:cNvPr id="21525" name="Line 16"/>
            <p:cNvSpPr>
              <a:spLocks noChangeShapeType="1"/>
            </p:cNvSpPr>
            <p:nvPr/>
          </p:nvSpPr>
          <p:spPr bwMode="auto">
            <a:xfrm flipV="1">
              <a:off x="2304" y="960"/>
              <a:ext cx="0" cy="288"/>
            </a:xfrm>
            <a:prstGeom prst="line">
              <a:avLst/>
            </a:prstGeom>
            <a:noFill/>
            <a:ln w="9525">
              <a:solidFill>
                <a:schemeClr val="tx1"/>
              </a:solidFill>
              <a:prstDash val="dash"/>
              <a:round/>
              <a:headEnd/>
              <a:tailEnd/>
            </a:ln>
          </p:spPr>
          <p:txBody>
            <a:bodyPr/>
            <a:lstStyle/>
            <a:p>
              <a:endParaRPr lang="en-US"/>
            </a:p>
          </p:txBody>
        </p:sp>
        <p:sp>
          <p:nvSpPr>
            <p:cNvPr id="21526" name="Line 17"/>
            <p:cNvSpPr>
              <a:spLocks noChangeShapeType="1"/>
            </p:cNvSpPr>
            <p:nvPr/>
          </p:nvSpPr>
          <p:spPr bwMode="auto">
            <a:xfrm>
              <a:off x="2304" y="1104"/>
              <a:ext cx="2208" cy="0"/>
            </a:xfrm>
            <a:prstGeom prst="line">
              <a:avLst/>
            </a:prstGeom>
            <a:noFill/>
            <a:ln w="9525">
              <a:solidFill>
                <a:schemeClr val="tx1"/>
              </a:solidFill>
              <a:round/>
              <a:headEnd type="triangle" w="med" len="med"/>
              <a:tailEnd type="triangle" w="med" len="med"/>
            </a:ln>
          </p:spPr>
          <p:txBody>
            <a:bodyPr/>
            <a:lstStyle/>
            <a:p>
              <a:endParaRPr lang="en-US"/>
            </a:p>
          </p:txBody>
        </p:sp>
        <p:sp>
          <p:nvSpPr>
            <p:cNvPr id="21527" name="Text Box 19"/>
            <p:cNvSpPr txBox="1">
              <a:spLocks noChangeArrowheads="1"/>
            </p:cNvSpPr>
            <p:nvPr/>
          </p:nvSpPr>
          <p:spPr bwMode="auto">
            <a:xfrm>
              <a:off x="2352" y="912"/>
              <a:ext cx="2150" cy="192"/>
            </a:xfrm>
            <a:prstGeom prst="rect">
              <a:avLst/>
            </a:prstGeom>
            <a:noFill/>
            <a:ln w="9525">
              <a:noFill/>
              <a:miter lim="800000"/>
              <a:headEnd/>
              <a:tailEnd/>
            </a:ln>
          </p:spPr>
          <p:txBody>
            <a:bodyPr wrap="none">
              <a:spAutoFit/>
            </a:bodyPr>
            <a:lstStyle/>
            <a:p>
              <a:r>
                <a:rPr lang="en-US" sz="1400"/>
                <a:t>Shortest distance from Z</a:t>
              </a:r>
              <a:r>
                <a:rPr lang="en-US" sz="1400" baseline="-25000"/>
                <a:t>1</a:t>
              </a:r>
              <a:r>
                <a:rPr lang="en-US" sz="1400"/>
                <a:t> to Y: D(Z</a:t>
              </a:r>
              <a:r>
                <a:rPr lang="en-US" sz="1400" baseline="-25000"/>
                <a:t>1</a:t>
              </a:r>
              <a:r>
                <a:rPr lang="en-US" sz="1400"/>
                <a:t>,Y)</a:t>
              </a:r>
            </a:p>
          </p:txBody>
        </p:sp>
        <p:sp>
          <p:nvSpPr>
            <p:cNvPr id="21528" name="Line 20"/>
            <p:cNvSpPr>
              <a:spLocks noChangeShapeType="1"/>
            </p:cNvSpPr>
            <p:nvPr/>
          </p:nvSpPr>
          <p:spPr bwMode="auto">
            <a:xfrm flipV="1">
              <a:off x="1248" y="1680"/>
              <a:ext cx="0" cy="288"/>
            </a:xfrm>
            <a:prstGeom prst="line">
              <a:avLst/>
            </a:prstGeom>
            <a:noFill/>
            <a:ln w="9525">
              <a:solidFill>
                <a:schemeClr val="tx1"/>
              </a:solidFill>
              <a:prstDash val="dash"/>
              <a:round/>
              <a:headEnd/>
              <a:tailEnd/>
            </a:ln>
          </p:spPr>
          <p:txBody>
            <a:bodyPr/>
            <a:lstStyle/>
            <a:p>
              <a:endParaRPr lang="en-US"/>
            </a:p>
          </p:txBody>
        </p:sp>
        <p:sp>
          <p:nvSpPr>
            <p:cNvPr id="21529" name="Line 21"/>
            <p:cNvSpPr>
              <a:spLocks noChangeShapeType="1"/>
            </p:cNvSpPr>
            <p:nvPr/>
          </p:nvSpPr>
          <p:spPr bwMode="auto">
            <a:xfrm flipV="1">
              <a:off x="4512" y="1632"/>
              <a:ext cx="0" cy="288"/>
            </a:xfrm>
            <a:prstGeom prst="line">
              <a:avLst/>
            </a:prstGeom>
            <a:noFill/>
            <a:ln w="9525">
              <a:solidFill>
                <a:schemeClr val="tx1"/>
              </a:solidFill>
              <a:prstDash val="dash"/>
              <a:round/>
              <a:headEnd/>
              <a:tailEnd/>
            </a:ln>
          </p:spPr>
          <p:txBody>
            <a:bodyPr/>
            <a:lstStyle/>
            <a:p>
              <a:endParaRPr lang="en-US"/>
            </a:p>
          </p:txBody>
        </p:sp>
        <p:sp>
          <p:nvSpPr>
            <p:cNvPr id="21530" name="Line 22"/>
            <p:cNvSpPr>
              <a:spLocks noChangeShapeType="1"/>
            </p:cNvSpPr>
            <p:nvPr/>
          </p:nvSpPr>
          <p:spPr bwMode="auto">
            <a:xfrm>
              <a:off x="1248" y="1872"/>
              <a:ext cx="3264" cy="0"/>
            </a:xfrm>
            <a:prstGeom prst="line">
              <a:avLst/>
            </a:prstGeom>
            <a:noFill/>
            <a:ln w="9525">
              <a:solidFill>
                <a:schemeClr val="tx1"/>
              </a:solidFill>
              <a:round/>
              <a:headEnd type="triangle" w="med" len="med"/>
              <a:tailEnd type="triangle" w="med" len="med"/>
            </a:ln>
          </p:spPr>
          <p:txBody>
            <a:bodyPr/>
            <a:lstStyle/>
            <a:p>
              <a:endParaRPr lang="en-US"/>
            </a:p>
          </p:txBody>
        </p:sp>
        <p:sp>
          <p:nvSpPr>
            <p:cNvPr id="21531" name="Text Box 23"/>
            <p:cNvSpPr txBox="1">
              <a:spLocks noChangeArrowheads="1"/>
            </p:cNvSpPr>
            <p:nvPr/>
          </p:nvSpPr>
          <p:spPr bwMode="auto">
            <a:xfrm>
              <a:off x="2016" y="1728"/>
              <a:ext cx="2304" cy="330"/>
            </a:xfrm>
            <a:prstGeom prst="rect">
              <a:avLst/>
            </a:prstGeom>
            <a:noFill/>
            <a:ln w="9525">
              <a:noFill/>
              <a:miter lim="800000"/>
              <a:headEnd/>
              <a:tailEnd/>
            </a:ln>
          </p:spPr>
          <p:txBody>
            <a:bodyPr>
              <a:spAutoFit/>
            </a:bodyPr>
            <a:lstStyle/>
            <a:p>
              <a:pPr algn="ctr"/>
              <a:r>
                <a:rPr lang="en-US" sz="1400" dirty="0"/>
                <a:t>Shortest distance from X to Y via Z</a:t>
              </a:r>
              <a:r>
                <a:rPr lang="en-US" sz="1400" baseline="-25000" dirty="0"/>
                <a:t>1</a:t>
              </a:r>
              <a:r>
                <a:rPr lang="en-US" sz="1400" dirty="0"/>
                <a:t> :</a:t>
              </a:r>
            </a:p>
            <a:p>
              <a:pPr algn="ctr"/>
              <a:r>
                <a:rPr lang="en-US" sz="1400" dirty="0"/>
                <a:t>D(X,Y) = </a:t>
              </a:r>
              <a:r>
                <a:rPr lang="en-US" sz="1400" dirty="0" smtClean="0"/>
                <a:t>C(X,Z</a:t>
              </a:r>
              <a:r>
                <a:rPr lang="en-US" sz="1400" dirty="0"/>
                <a:t>) + </a:t>
              </a:r>
              <a:r>
                <a:rPr lang="en-US" sz="1400" dirty="0" err="1"/>
                <a:t>min</a:t>
              </a:r>
              <a:r>
                <a:rPr lang="en-US" sz="1400" baseline="-25000" dirty="0" err="1"/>
                <a:t>Z</a:t>
              </a:r>
              <a:r>
                <a:rPr lang="en-US" sz="1400" dirty="0"/>
                <a:t> {D(Z,Y)}</a:t>
              </a:r>
            </a:p>
          </p:txBody>
        </p:sp>
      </p:grpSp>
      <p:sp>
        <p:nvSpPr>
          <p:cNvPr id="331800" name="Text Box 24"/>
          <p:cNvSpPr txBox="1">
            <a:spLocks noChangeArrowheads="1"/>
          </p:cNvSpPr>
          <p:nvPr/>
        </p:nvSpPr>
        <p:spPr bwMode="auto">
          <a:xfrm>
            <a:off x="1219200" y="5029200"/>
            <a:ext cx="7620000" cy="1077218"/>
          </a:xfrm>
          <a:prstGeom prst="rect">
            <a:avLst/>
          </a:prstGeom>
          <a:noFill/>
          <a:ln w="9525">
            <a:noFill/>
            <a:miter lim="800000"/>
            <a:headEnd/>
            <a:tailEnd/>
          </a:ln>
        </p:spPr>
        <p:txBody>
          <a:bodyPr>
            <a:spAutoFit/>
          </a:bodyPr>
          <a:lstStyle/>
          <a:p>
            <a:r>
              <a:rPr lang="en-US" sz="1600" dirty="0"/>
              <a:t>Node X knows </a:t>
            </a:r>
            <a:r>
              <a:rPr lang="en-US" sz="1600" dirty="0" smtClean="0"/>
              <a:t>C(</a:t>
            </a:r>
            <a:r>
              <a:rPr lang="en-US" sz="1600" dirty="0" err="1" smtClean="0"/>
              <a:t>X,Z</a:t>
            </a:r>
            <a:r>
              <a:rPr lang="en-US" sz="1600" baseline="-25000" dirty="0" err="1" smtClean="0"/>
              <a:t>j</a:t>
            </a:r>
            <a:r>
              <a:rPr lang="en-US" sz="1600" baseline="-25000" dirty="0" smtClean="0"/>
              <a:t> </a:t>
            </a:r>
            <a:r>
              <a:rPr lang="en-US" sz="1600" dirty="0"/>
              <a:t>) for every neighbor </a:t>
            </a:r>
            <a:r>
              <a:rPr lang="en-US" sz="1600" dirty="0" err="1"/>
              <a:t>Z</a:t>
            </a:r>
            <a:r>
              <a:rPr lang="en-US" sz="1600" baseline="-25000" dirty="0" err="1"/>
              <a:t>j</a:t>
            </a:r>
            <a:r>
              <a:rPr lang="en-US" sz="1600" dirty="0"/>
              <a:t> </a:t>
            </a:r>
          </a:p>
          <a:p>
            <a:r>
              <a:rPr lang="en-US" sz="1600" dirty="0"/>
              <a:t>Node X can learn C(</a:t>
            </a:r>
            <a:r>
              <a:rPr lang="en-US" sz="1600" dirty="0" err="1"/>
              <a:t>Z</a:t>
            </a:r>
            <a:r>
              <a:rPr lang="en-US" sz="1600" baseline="-25000" dirty="0" err="1"/>
              <a:t>j</a:t>
            </a:r>
            <a:r>
              <a:rPr lang="en-US" sz="1600" dirty="0" err="1"/>
              <a:t>,Y</a:t>
            </a:r>
            <a:r>
              <a:rPr lang="en-US" sz="1600" dirty="0"/>
              <a:t>) from route updates from each neighbor </a:t>
            </a:r>
            <a:r>
              <a:rPr lang="en-US" sz="1600" dirty="0" err="1"/>
              <a:t>Z</a:t>
            </a:r>
            <a:r>
              <a:rPr lang="en-US" sz="1600" baseline="-25000" dirty="0" err="1"/>
              <a:t>j</a:t>
            </a:r>
            <a:r>
              <a:rPr lang="en-US" sz="1600" dirty="0"/>
              <a:t>.</a:t>
            </a:r>
          </a:p>
          <a:p>
            <a:r>
              <a:rPr lang="en-US" sz="1600" dirty="0"/>
              <a:t>Node X can compute D(X,Y) based on C(</a:t>
            </a:r>
            <a:r>
              <a:rPr lang="en-US" sz="1600" dirty="0" err="1"/>
              <a:t>Z</a:t>
            </a:r>
            <a:r>
              <a:rPr lang="en-US" sz="1600" baseline="-25000" dirty="0" err="1"/>
              <a:t>j</a:t>
            </a:r>
            <a:r>
              <a:rPr lang="en-US" sz="1600" dirty="0" err="1"/>
              <a:t>,Y</a:t>
            </a:r>
            <a:r>
              <a:rPr lang="en-US" sz="1600" dirty="0"/>
              <a:t>) for every neighbor </a:t>
            </a:r>
            <a:r>
              <a:rPr lang="en-US" sz="1600" dirty="0" err="1"/>
              <a:t>Z</a:t>
            </a:r>
            <a:r>
              <a:rPr lang="en-US" sz="1600" baseline="-25000" dirty="0" err="1"/>
              <a:t>j</a:t>
            </a:r>
            <a:r>
              <a:rPr lang="en-US" sz="1600" dirty="0"/>
              <a:t>, and </a:t>
            </a:r>
            <a:r>
              <a:rPr lang="en-US" sz="1600" dirty="0" smtClean="0"/>
              <a:t>C(</a:t>
            </a:r>
            <a:r>
              <a:rPr lang="en-US" sz="1600" dirty="0" err="1" smtClean="0"/>
              <a:t>X,Z</a:t>
            </a:r>
            <a:r>
              <a:rPr lang="en-US" sz="1600" baseline="-25000" dirty="0" err="1" smtClean="0"/>
              <a:t>j</a:t>
            </a:r>
            <a:r>
              <a:rPr lang="en-US" sz="1600" dirty="0"/>
              <a:t>)</a:t>
            </a:r>
          </a:p>
        </p:txBody>
      </p:sp>
      <p:grpSp>
        <p:nvGrpSpPr>
          <p:cNvPr id="3" name="Group 36"/>
          <p:cNvGrpSpPr>
            <a:grpSpLocks/>
          </p:cNvGrpSpPr>
          <p:nvPr/>
        </p:nvGrpSpPr>
        <p:grpSpPr bwMode="auto">
          <a:xfrm>
            <a:off x="1587500" y="2590800"/>
            <a:ext cx="5880100" cy="2133600"/>
            <a:chOff x="1000" y="1632"/>
            <a:chExt cx="3704" cy="1344"/>
          </a:xfrm>
        </p:grpSpPr>
        <p:sp>
          <p:nvSpPr>
            <p:cNvPr id="21510" name="Oval 25"/>
            <p:cNvSpPr>
              <a:spLocks noChangeArrowheads="1"/>
            </p:cNvSpPr>
            <p:nvPr/>
          </p:nvSpPr>
          <p:spPr bwMode="auto">
            <a:xfrm>
              <a:off x="1968" y="2640"/>
              <a:ext cx="336" cy="336"/>
            </a:xfrm>
            <a:prstGeom prst="ellipse">
              <a:avLst/>
            </a:prstGeom>
            <a:noFill/>
            <a:ln w="9525">
              <a:solidFill>
                <a:schemeClr val="tx1"/>
              </a:solidFill>
              <a:round/>
              <a:headEnd/>
              <a:tailEnd/>
            </a:ln>
          </p:spPr>
          <p:txBody>
            <a:bodyPr wrap="none" anchor="ctr"/>
            <a:lstStyle/>
            <a:p>
              <a:pPr algn="ctr"/>
              <a:r>
                <a:rPr lang="en-US" sz="1600"/>
                <a:t>Z</a:t>
              </a:r>
              <a:r>
                <a:rPr lang="en-US" sz="1600" baseline="-25000"/>
                <a:t>2</a:t>
              </a:r>
              <a:endParaRPr lang="en-US" sz="1600"/>
            </a:p>
          </p:txBody>
        </p:sp>
        <p:sp>
          <p:nvSpPr>
            <p:cNvPr id="21511" name="Oval 26"/>
            <p:cNvSpPr>
              <a:spLocks noChangeArrowheads="1"/>
            </p:cNvSpPr>
            <p:nvPr/>
          </p:nvSpPr>
          <p:spPr bwMode="auto">
            <a:xfrm>
              <a:off x="4368" y="2592"/>
              <a:ext cx="336" cy="336"/>
            </a:xfrm>
            <a:prstGeom prst="ellipse">
              <a:avLst/>
            </a:prstGeom>
            <a:noFill/>
            <a:ln w="9525">
              <a:solidFill>
                <a:schemeClr val="tx1"/>
              </a:solidFill>
              <a:round/>
              <a:headEnd/>
              <a:tailEnd/>
            </a:ln>
          </p:spPr>
          <p:txBody>
            <a:bodyPr wrap="none" anchor="ctr"/>
            <a:lstStyle/>
            <a:p>
              <a:pPr algn="ctr"/>
              <a:r>
                <a:rPr lang="en-US" sz="1600"/>
                <a:t>Y</a:t>
              </a:r>
            </a:p>
          </p:txBody>
        </p:sp>
        <p:sp>
          <p:nvSpPr>
            <p:cNvPr id="21512" name="Line 27"/>
            <p:cNvSpPr>
              <a:spLocks noChangeShapeType="1"/>
            </p:cNvSpPr>
            <p:nvPr/>
          </p:nvSpPr>
          <p:spPr bwMode="auto">
            <a:xfrm>
              <a:off x="2304" y="2784"/>
              <a:ext cx="288" cy="0"/>
            </a:xfrm>
            <a:prstGeom prst="line">
              <a:avLst/>
            </a:prstGeom>
            <a:noFill/>
            <a:ln w="28575">
              <a:solidFill>
                <a:schemeClr val="tx1"/>
              </a:solidFill>
              <a:round/>
              <a:headEnd/>
              <a:tailEnd/>
            </a:ln>
          </p:spPr>
          <p:txBody>
            <a:bodyPr/>
            <a:lstStyle/>
            <a:p>
              <a:endParaRPr lang="en-US"/>
            </a:p>
          </p:txBody>
        </p:sp>
        <p:sp>
          <p:nvSpPr>
            <p:cNvPr id="21513" name="Line 28"/>
            <p:cNvSpPr>
              <a:spLocks noChangeShapeType="1"/>
            </p:cNvSpPr>
            <p:nvPr/>
          </p:nvSpPr>
          <p:spPr bwMode="auto">
            <a:xfrm>
              <a:off x="4080" y="2784"/>
              <a:ext cx="288" cy="0"/>
            </a:xfrm>
            <a:prstGeom prst="line">
              <a:avLst/>
            </a:prstGeom>
            <a:noFill/>
            <a:ln w="28575">
              <a:solidFill>
                <a:schemeClr val="tx1"/>
              </a:solidFill>
              <a:round/>
              <a:headEnd/>
              <a:tailEnd/>
            </a:ln>
          </p:spPr>
          <p:txBody>
            <a:bodyPr/>
            <a:lstStyle/>
            <a:p>
              <a:endParaRPr lang="en-US"/>
            </a:p>
          </p:txBody>
        </p:sp>
        <p:sp>
          <p:nvSpPr>
            <p:cNvPr id="21514" name="Line 29"/>
            <p:cNvSpPr>
              <a:spLocks noChangeShapeType="1"/>
            </p:cNvSpPr>
            <p:nvPr/>
          </p:nvSpPr>
          <p:spPr bwMode="auto">
            <a:xfrm>
              <a:off x="2928" y="2784"/>
              <a:ext cx="864" cy="0"/>
            </a:xfrm>
            <a:prstGeom prst="line">
              <a:avLst/>
            </a:prstGeom>
            <a:noFill/>
            <a:ln w="28575">
              <a:solidFill>
                <a:schemeClr val="tx1"/>
              </a:solidFill>
              <a:prstDash val="dash"/>
              <a:round/>
              <a:headEnd/>
              <a:tailEnd/>
            </a:ln>
          </p:spPr>
          <p:txBody>
            <a:bodyPr/>
            <a:lstStyle/>
            <a:p>
              <a:endParaRPr lang="en-US"/>
            </a:p>
          </p:txBody>
        </p:sp>
        <p:sp>
          <p:nvSpPr>
            <p:cNvPr id="21515" name="Freeform 34"/>
            <p:cNvSpPr>
              <a:spLocks/>
            </p:cNvSpPr>
            <p:nvPr/>
          </p:nvSpPr>
          <p:spPr bwMode="auto">
            <a:xfrm>
              <a:off x="1000" y="1632"/>
              <a:ext cx="968" cy="1152"/>
            </a:xfrm>
            <a:custGeom>
              <a:avLst/>
              <a:gdLst>
                <a:gd name="T0" fmla="*/ 56 w 968"/>
                <a:gd name="T1" fmla="*/ 0 h 1200"/>
                <a:gd name="T2" fmla="*/ 152 w 968"/>
                <a:gd name="T3" fmla="*/ 752 h 1200"/>
                <a:gd name="T4" fmla="*/ 968 w 968"/>
                <a:gd name="T5" fmla="*/ 1106 h 1200"/>
                <a:gd name="T6" fmla="*/ 0 60000 65536"/>
                <a:gd name="T7" fmla="*/ 0 60000 65536"/>
                <a:gd name="T8" fmla="*/ 0 60000 65536"/>
                <a:gd name="T9" fmla="*/ 0 w 968"/>
                <a:gd name="T10" fmla="*/ 0 h 1200"/>
                <a:gd name="T11" fmla="*/ 968 w 968"/>
                <a:gd name="T12" fmla="*/ 1200 h 1200"/>
              </a:gdLst>
              <a:ahLst/>
              <a:cxnLst>
                <a:cxn ang="T6">
                  <a:pos x="T0" y="T1"/>
                </a:cxn>
                <a:cxn ang="T7">
                  <a:pos x="T2" y="T3"/>
                </a:cxn>
                <a:cxn ang="T8">
                  <a:pos x="T4" y="T5"/>
                </a:cxn>
              </a:cxnLst>
              <a:rect l="T9" t="T10" r="T11" b="T12"/>
              <a:pathLst>
                <a:path w="968" h="1200">
                  <a:moveTo>
                    <a:pt x="56" y="0"/>
                  </a:moveTo>
                  <a:cubicBezTo>
                    <a:pt x="28" y="308"/>
                    <a:pt x="0" y="616"/>
                    <a:pt x="152" y="816"/>
                  </a:cubicBezTo>
                  <a:cubicBezTo>
                    <a:pt x="304" y="1016"/>
                    <a:pt x="832" y="1136"/>
                    <a:pt x="968" y="1200"/>
                  </a:cubicBezTo>
                </a:path>
              </a:pathLst>
            </a:custGeom>
            <a:noFill/>
            <a:ln w="38100" cmpd="sng">
              <a:solidFill>
                <a:schemeClr val="tx1"/>
              </a:solidFill>
              <a:round/>
              <a:headEnd/>
              <a:tailEn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18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80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036638" y="177800"/>
            <a:ext cx="7412037" cy="965200"/>
          </a:xfrm>
        </p:spPr>
        <p:txBody>
          <a:bodyPr/>
          <a:lstStyle/>
          <a:p>
            <a:r>
              <a:rPr lang="en-US" dirty="0" smtClean="0"/>
              <a:t>Bellman-Ford Algorithm</a:t>
            </a:r>
            <a:br>
              <a:rPr lang="en-US" dirty="0" smtClean="0"/>
            </a:br>
            <a:r>
              <a:rPr lang="en-US" sz="2400" i="1" dirty="0" smtClean="0">
                <a:solidFill>
                  <a:schemeClr val="accent1"/>
                </a:solidFill>
              </a:rPr>
              <a:t>Potential Problems: Counting to Infinity</a:t>
            </a:r>
          </a:p>
        </p:txBody>
      </p:sp>
      <p:grpSp>
        <p:nvGrpSpPr>
          <p:cNvPr id="2" name="Group 63"/>
          <p:cNvGrpSpPr>
            <a:grpSpLocks/>
          </p:cNvGrpSpPr>
          <p:nvPr/>
        </p:nvGrpSpPr>
        <p:grpSpPr bwMode="auto">
          <a:xfrm>
            <a:off x="685800" y="1143000"/>
            <a:ext cx="7848600" cy="1435100"/>
            <a:chOff x="432" y="720"/>
            <a:chExt cx="4944" cy="904"/>
          </a:xfrm>
        </p:grpSpPr>
        <p:sp>
          <p:nvSpPr>
            <p:cNvPr id="1070" name="Oval 6"/>
            <p:cNvSpPr>
              <a:spLocks noChangeArrowheads="1"/>
            </p:cNvSpPr>
            <p:nvPr/>
          </p:nvSpPr>
          <p:spPr bwMode="auto">
            <a:xfrm>
              <a:off x="1392" y="768"/>
              <a:ext cx="384" cy="384"/>
            </a:xfrm>
            <a:prstGeom prst="ellipse">
              <a:avLst/>
            </a:prstGeom>
            <a:noFill/>
            <a:ln w="9525">
              <a:solidFill>
                <a:schemeClr val="tx1"/>
              </a:solidFill>
              <a:round/>
              <a:headEnd/>
              <a:tailEnd/>
            </a:ln>
          </p:spPr>
          <p:txBody>
            <a:bodyPr wrap="none" anchor="ctr"/>
            <a:lstStyle/>
            <a:p>
              <a:pPr algn="ctr"/>
              <a:r>
                <a:rPr lang="en-US" sz="2000"/>
                <a:t>A</a:t>
              </a:r>
            </a:p>
          </p:txBody>
        </p:sp>
        <p:sp>
          <p:nvSpPr>
            <p:cNvPr id="1071" name="Oval 8"/>
            <p:cNvSpPr>
              <a:spLocks noChangeArrowheads="1"/>
            </p:cNvSpPr>
            <p:nvPr/>
          </p:nvSpPr>
          <p:spPr bwMode="auto">
            <a:xfrm>
              <a:off x="2880" y="768"/>
              <a:ext cx="384" cy="384"/>
            </a:xfrm>
            <a:prstGeom prst="ellipse">
              <a:avLst/>
            </a:prstGeom>
            <a:noFill/>
            <a:ln w="9525">
              <a:solidFill>
                <a:schemeClr val="tx1"/>
              </a:solidFill>
              <a:round/>
              <a:headEnd/>
              <a:tailEnd/>
            </a:ln>
          </p:spPr>
          <p:txBody>
            <a:bodyPr wrap="none" anchor="ctr"/>
            <a:lstStyle/>
            <a:p>
              <a:pPr algn="ctr"/>
              <a:r>
                <a:rPr lang="en-US" sz="2000" dirty="0"/>
                <a:t>B</a:t>
              </a:r>
            </a:p>
          </p:txBody>
        </p:sp>
        <p:sp>
          <p:nvSpPr>
            <p:cNvPr id="1072" name="Line 9"/>
            <p:cNvSpPr>
              <a:spLocks noChangeShapeType="1"/>
            </p:cNvSpPr>
            <p:nvPr/>
          </p:nvSpPr>
          <p:spPr bwMode="auto">
            <a:xfrm>
              <a:off x="1776" y="960"/>
              <a:ext cx="1104" cy="0"/>
            </a:xfrm>
            <a:prstGeom prst="line">
              <a:avLst/>
            </a:prstGeom>
            <a:noFill/>
            <a:ln w="9525">
              <a:solidFill>
                <a:schemeClr val="tx1"/>
              </a:solidFill>
              <a:round/>
              <a:headEnd/>
              <a:tailEnd/>
            </a:ln>
          </p:spPr>
          <p:txBody>
            <a:bodyPr/>
            <a:lstStyle/>
            <a:p>
              <a:endParaRPr lang="en-US"/>
            </a:p>
          </p:txBody>
        </p:sp>
        <p:sp>
          <p:nvSpPr>
            <p:cNvPr id="1073" name="Oval 10"/>
            <p:cNvSpPr>
              <a:spLocks noChangeArrowheads="1"/>
            </p:cNvSpPr>
            <p:nvPr/>
          </p:nvSpPr>
          <p:spPr bwMode="auto">
            <a:xfrm>
              <a:off x="4080" y="768"/>
              <a:ext cx="384" cy="384"/>
            </a:xfrm>
            <a:prstGeom prst="ellipse">
              <a:avLst/>
            </a:prstGeom>
            <a:noFill/>
            <a:ln w="9525">
              <a:solidFill>
                <a:schemeClr val="tx1"/>
              </a:solidFill>
              <a:round/>
              <a:headEnd/>
              <a:tailEnd/>
            </a:ln>
          </p:spPr>
          <p:txBody>
            <a:bodyPr wrap="none" anchor="ctr"/>
            <a:lstStyle/>
            <a:p>
              <a:pPr algn="ctr"/>
              <a:r>
                <a:rPr lang="en-US" sz="2000"/>
                <a:t>C</a:t>
              </a:r>
            </a:p>
          </p:txBody>
        </p:sp>
        <p:sp>
          <p:nvSpPr>
            <p:cNvPr id="1074" name="Line 11"/>
            <p:cNvSpPr>
              <a:spLocks noChangeShapeType="1"/>
            </p:cNvSpPr>
            <p:nvPr/>
          </p:nvSpPr>
          <p:spPr bwMode="auto">
            <a:xfrm>
              <a:off x="3264" y="960"/>
              <a:ext cx="816" cy="0"/>
            </a:xfrm>
            <a:prstGeom prst="line">
              <a:avLst/>
            </a:prstGeom>
            <a:noFill/>
            <a:ln w="9525">
              <a:solidFill>
                <a:schemeClr val="tx1"/>
              </a:solidFill>
              <a:round/>
              <a:headEnd/>
              <a:tailEnd/>
            </a:ln>
          </p:spPr>
          <p:txBody>
            <a:bodyPr/>
            <a:lstStyle/>
            <a:p>
              <a:endParaRPr lang="en-US"/>
            </a:p>
          </p:txBody>
        </p:sp>
        <p:sp>
          <p:nvSpPr>
            <p:cNvPr id="1075" name="Rectangle 14"/>
            <p:cNvSpPr>
              <a:spLocks noChangeArrowheads="1"/>
            </p:cNvSpPr>
            <p:nvPr/>
          </p:nvSpPr>
          <p:spPr bwMode="auto">
            <a:xfrm>
              <a:off x="5040" y="720"/>
              <a:ext cx="336" cy="432"/>
            </a:xfrm>
            <a:prstGeom prst="rect">
              <a:avLst/>
            </a:prstGeom>
            <a:noFill/>
            <a:ln w="9525">
              <a:solidFill>
                <a:schemeClr val="tx1"/>
              </a:solidFill>
              <a:miter lim="800000"/>
              <a:headEnd/>
              <a:tailEnd/>
            </a:ln>
          </p:spPr>
          <p:txBody>
            <a:bodyPr wrap="none" anchor="ctr"/>
            <a:lstStyle/>
            <a:p>
              <a:pPr algn="ctr"/>
              <a:r>
                <a:rPr lang="en-US" sz="2000"/>
                <a:t>X</a:t>
              </a:r>
            </a:p>
          </p:txBody>
        </p:sp>
        <p:sp>
          <p:nvSpPr>
            <p:cNvPr id="1076" name="Line 15"/>
            <p:cNvSpPr>
              <a:spLocks noChangeShapeType="1"/>
            </p:cNvSpPr>
            <p:nvPr/>
          </p:nvSpPr>
          <p:spPr bwMode="auto">
            <a:xfrm>
              <a:off x="4464" y="960"/>
              <a:ext cx="576" cy="0"/>
            </a:xfrm>
            <a:prstGeom prst="line">
              <a:avLst/>
            </a:prstGeom>
            <a:noFill/>
            <a:ln w="9525">
              <a:solidFill>
                <a:schemeClr val="tx1"/>
              </a:solidFill>
              <a:round/>
              <a:headEnd/>
              <a:tailEnd/>
            </a:ln>
          </p:spPr>
          <p:txBody>
            <a:bodyPr/>
            <a:lstStyle/>
            <a:p>
              <a:endParaRPr lang="en-US"/>
            </a:p>
          </p:txBody>
        </p:sp>
        <p:grpSp>
          <p:nvGrpSpPr>
            <p:cNvPr id="1077" name="Group 19"/>
            <p:cNvGrpSpPr>
              <a:grpSpLocks/>
            </p:cNvGrpSpPr>
            <p:nvPr/>
          </p:nvGrpSpPr>
          <p:grpSpPr bwMode="auto">
            <a:xfrm>
              <a:off x="2544" y="1296"/>
              <a:ext cx="912" cy="192"/>
              <a:chOff x="960" y="1392"/>
              <a:chExt cx="1008" cy="240"/>
            </a:xfrm>
          </p:grpSpPr>
          <p:sp>
            <p:nvSpPr>
              <p:cNvPr id="1083" name="Rectangle 16"/>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84" name="Rectangle 17"/>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t>2</a:t>
                </a:r>
              </a:p>
            </p:txBody>
          </p:sp>
          <p:sp>
            <p:nvSpPr>
              <p:cNvPr id="1085" name="Rectangle 18"/>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C</a:t>
                </a:r>
              </a:p>
            </p:txBody>
          </p:sp>
        </p:grpSp>
        <p:grpSp>
          <p:nvGrpSpPr>
            <p:cNvPr id="1078" name="Group 20"/>
            <p:cNvGrpSpPr>
              <a:grpSpLocks/>
            </p:cNvGrpSpPr>
            <p:nvPr/>
          </p:nvGrpSpPr>
          <p:grpSpPr bwMode="auto">
            <a:xfrm>
              <a:off x="1200" y="1296"/>
              <a:ext cx="912" cy="192"/>
              <a:chOff x="960" y="1392"/>
              <a:chExt cx="1008" cy="240"/>
            </a:xfrm>
          </p:grpSpPr>
          <p:sp>
            <p:nvSpPr>
              <p:cNvPr id="1080" name="Rectangle 21"/>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81" name="Rectangle 22"/>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t>3</a:t>
                </a:r>
              </a:p>
            </p:txBody>
          </p:sp>
          <p:sp>
            <p:nvSpPr>
              <p:cNvPr id="1082" name="Rectangle 23"/>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B</a:t>
                </a:r>
              </a:p>
            </p:txBody>
          </p:sp>
        </p:grpSp>
        <p:sp>
          <p:nvSpPr>
            <p:cNvPr id="1079" name="Text Box 24"/>
            <p:cNvSpPr txBox="1">
              <a:spLocks noChangeArrowheads="1"/>
            </p:cNvSpPr>
            <p:nvPr/>
          </p:nvSpPr>
          <p:spPr bwMode="auto">
            <a:xfrm>
              <a:off x="432" y="1104"/>
              <a:ext cx="783" cy="520"/>
            </a:xfrm>
            <a:prstGeom prst="rect">
              <a:avLst/>
            </a:prstGeom>
            <a:noFill/>
            <a:ln w="9525">
              <a:noFill/>
              <a:miter lim="800000"/>
              <a:headEnd/>
              <a:tailEnd/>
            </a:ln>
          </p:spPr>
          <p:txBody>
            <a:bodyPr wrap="none">
              <a:spAutoFit/>
            </a:bodyPr>
            <a:lstStyle/>
            <a:p>
              <a:pPr algn="r"/>
              <a:r>
                <a:rPr lang="en-US" sz="1600"/>
                <a:t>Converged</a:t>
              </a:r>
            </a:p>
            <a:p>
              <a:pPr algn="r"/>
              <a:r>
                <a:rPr lang="en-US" sz="1600"/>
                <a:t>Stable</a:t>
              </a:r>
            </a:p>
            <a:p>
              <a:pPr algn="r"/>
              <a:r>
                <a:rPr lang="en-US" sz="1600"/>
                <a:t>Condition</a:t>
              </a:r>
            </a:p>
          </p:txBody>
        </p:sp>
      </p:grpSp>
      <p:grpSp>
        <p:nvGrpSpPr>
          <p:cNvPr id="5" name="Group 65"/>
          <p:cNvGrpSpPr>
            <a:grpSpLocks/>
          </p:cNvGrpSpPr>
          <p:nvPr/>
        </p:nvGrpSpPr>
        <p:grpSpPr bwMode="auto">
          <a:xfrm>
            <a:off x="1905000" y="3886200"/>
            <a:ext cx="3581400" cy="304800"/>
            <a:chOff x="1200" y="2448"/>
            <a:chExt cx="2256" cy="192"/>
          </a:xfrm>
        </p:grpSpPr>
        <p:grpSp>
          <p:nvGrpSpPr>
            <p:cNvPr id="1062" name="Group 32"/>
            <p:cNvGrpSpPr>
              <a:grpSpLocks/>
            </p:cNvGrpSpPr>
            <p:nvPr/>
          </p:nvGrpSpPr>
          <p:grpSpPr bwMode="auto">
            <a:xfrm>
              <a:off x="2544" y="2448"/>
              <a:ext cx="912" cy="192"/>
              <a:chOff x="960" y="1392"/>
              <a:chExt cx="1008" cy="240"/>
            </a:xfrm>
          </p:grpSpPr>
          <p:sp>
            <p:nvSpPr>
              <p:cNvPr id="1067" name="Rectangle 33"/>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68" name="Rectangle 34"/>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4</a:t>
                </a:r>
              </a:p>
            </p:txBody>
          </p:sp>
          <p:sp>
            <p:nvSpPr>
              <p:cNvPr id="1069" name="Rectangle 35"/>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A</a:t>
                </a:r>
              </a:p>
            </p:txBody>
          </p:sp>
        </p:grpSp>
        <p:grpSp>
          <p:nvGrpSpPr>
            <p:cNvPr id="1063" name="Group 36"/>
            <p:cNvGrpSpPr>
              <a:grpSpLocks/>
            </p:cNvGrpSpPr>
            <p:nvPr/>
          </p:nvGrpSpPr>
          <p:grpSpPr bwMode="auto">
            <a:xfrm>
              <a:off x="1200" y="2448"/>
              <a:ext cx="912" cy="192"/>
              <a:chOff x="960" y="1392"/>
              <a:chExt cx="1008" cy="240"/>
            </a:xfrm>
          </p:grpSpPr>
          <p:sp>
            <p:nvSpPr>
              <p:cNvPr id="1064" name="Rectangle 37"/>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65" name="Rectangle 38"/>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t>3</a:t>
                </a:r>
              </a:p>
            </p:txBody>
          </p:sp>
          <p:sp>
            <p:nvSpPr>
              <p:cNvPr id="1066" name="Rectangle 39"/>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B</a:t>
                </a:r>
              </a:p>
            </p:txBody>
          </p:sp>
        </p:grpSp>
      </p:grpSp>
      <p:sp>
        <p:nvSpPr>
          <p:cNvPr id="344104" name="Text Box 40"/>
          <p:cNvSpPr txBox="1">
            <a:spLocks noChangeArrowheads="1"/>
          </p:cNvSpPr>
          <p:nvPr/>
        </p:nvSpPr>
        <p:spPr bwMode="auto">
          <a:xfrm>
            <a:off x="2746375" y="3429000"/>
            <a:ext cx="1673225" cy="336550"/>
          </a:xfrm>
          <a:prstGeom prst="rect">
            <a:avLst/>
          </a:prstGeom>
          <a:noFill/>
          <a:ln w="9525">
            <a:noFill/>
            <a:miter lim="800000"/>
            <a:headEnd/>
            <a:tailEnd/>
          </a:ln>
        </p:spPr>
        <p:txBody>
          <a:bodyPr wrap="none">
            <a:spAutoFit/>
          </a:bodyPr>
          <a:lstStyle/>
          <a:p>
            <a:pPr algn="r"/>
            <a:r>
              <a:rPr lang="en-US" sz="1600"/>
              <a:t>Routing update</a:t>
            </a:r>
          </a:p>
        </p:txBody>
      </p:sp>
      <p:grpSp>
        <p:nvGrpSpPr>
          <p:cNvPr id="8" name="Group 64"/>
          <p:cNvGrpSpPr>
            <a:grpSpLocks/>
          </p:cNvGrpSpPr>
          <p:nvPr/>
        </p:nvGrpSpPr>
        <p:grpSpPr bwMode="auto">
          <a:xfrm>
            <a:off x="2209800" y="2755900"/>
            <a:ext cx="6324600" cy="685800"/>
            <a:chOff x="1392" y="1736"/>
            <a:chExt cx="3984" cy="432"/>
          </a:xfrm>
        </p:grpSpPr>
        <p:graphicFrame>
          <p:nvGraphicFramePr>
            <p:cNvPr id="1026" name="Object 2"/>
            <p:cNvGraphicFramePr>
              <a:graphicFrameLocks noChangeAspect="1"/>
            </p:cNvGraphicFramePr>
            <p:nvPr/>
          </p:nvGraphicFramePr>
          <p:xfrm>
            <a:off x="3036" y="1996"/>
            <a:ext cx="72" cy="136"/>
          </p:xfrm>
          <a:graphic>
            <a:graphicData uri="http://schemas.openxmlformats.org/presentationml/2006/ole">
              <mc:AlternateContent xmlns:mc="http://schemas.openxmlformats.org/markup-compatibility/2006">
                <mc:Choice xmlns:v="urn:schemas-microsoft-com:vml" Requires="v">
                  <p:oleObj spid="_x0000_s1074" name="Equation" r:id="rId3" imgW="114120" imgH="215640" progId="Equation.3">
                    <p:embed/>
                  </p:oleObj>
                </mc:Choice>
                <mc:Fallback>
                  <p:oleObj name="Equation" r:id="rId3" imgW="11412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6" y="1996"/>
                          <a:ext cx="72" cy="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3036" y="1996"/>
            <a:ext cx="72" cy="136"/>
          </p:xfrm>
          <a:graphic>
            <a:graphicData uri="http://schemas.openxmlformats.org/presentationml/2006/ole">
              <mc:AlternateContent xmlns:mc="http://schemas.openxmlformats.org/markup-compatibility/2006">
                <mc:Choice xmlns:v="urn:schemas-microsoft-com:vml" Requires="v">
                  <p:oleObj spid="_x0000_s1075" name="Equation" r:id="rId5" imgW="114120" imgH="215640" progId="Equation.3">
                    <p:embed/>
                  </p:oleObj>
                </mc:Choice>
                <mc:Fallback>
                  <p:oleObj name="Equation" r:id="rId5" imgW="11412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6" y="1996"/>
                          <a:ext cx="72" cy="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3" name="Oval 25"/>
            <p:cNvSpPr>
              <a:spLocks noChangeArrowheads="1"/>
            </p:cNvSpPr>
            <p:nvPr/>
          </p:nvSpPr>
          <p:spPr bwMode="auto">
            <a:xfrm>
              <a:off x="1392" y="1784"/>
              <a:ext cx="384" cy="384"/>
            </a:xfrm>
            <a:prstGeom prst="ellipse">
              <a:avLst/>
            </a:prstGeom>
            <a:noFill/>
            <a:ln w="9525">
              <a:solidFill>
                <a:schemeClr val="tx1"/>
              </a:solidFill>
              <a:round/>
              <a:headEnd/>
              <a:tailEnd/>
            </a:ln>
          </p:spPr>
          <p:txBody>
            <a:bodyPr wrap="none" anchor="ctr"/>
            <a:lstStyle/>
            <a:p>
              <a:pPr algn="ctr"/>
              <a:r>
                <a:rPr lang="en-US" sz="2000"/>
                <a:t>A</a:t>
              </a:r>
            </a:p>
          </p:txBody>
        </p:sp>
        <p:sp>
          <p:nvSpPr>
            <p:cNvPr id="1054" name="Oval 26"/>
            <p:cNvSpPr>
              <a:spLocks noChangeArrowheads="1"/>
            </p:cNvSpPr>
            <p:nvPr/>
          </p:nvSpPr>
          <p:spPr bwMode="auto">
            <a:xfrm>
              <a:off x="2880" y="1784"/>
              <a:ext cx="384" cy="384"/>
            </a:xfrm>
            <a:prstGeom prst="ellipse">
              <a:avLst/>
            </a:prstGeom>
            <a:noFill/>
            <a:ln w="9525">
              <a:solidFill>
                <a:schemeClr val="tx1"/>
              </a:solidFill>
              <a:round/>
              <a:headEnd/>
              <a:tailEnd/>
            </a:ln>
          </p:spPr>
          <p:txBody>
            <a:bodyPr wrap="none" anchor="ctr"/>
            <a:lstStyle/>
            <a:p>
              <a:pPr algn="ctr"/>
              <a:r>
                <a:rPr lang="en-US" sz="2000"/>
                <a:t>B</a:t>
              </a:r>
            </a:p>
          </p:txBody>
        </p:sp>
        <p:sp>
          <p:nvSpPr>
            <p:cNvPr id="1055" name="Line 27"/>
            <p:cNvSpPr>
              <a:spLocks noChangeShapeType="1"/>
            </p:cNvSpPr>
            <p:nvPr/>
          </p:nvSpPr>
          <p:spPr bwMode="auto">
            <a:xfrm>
              <a:off x="1776" y="1976"/>
              <a:ext cx="1104" cy="0"/>
            </a:xfrm>
            <a:prstGeom prst="line">
              <a:avLst/>
            </a:prstGeom>
            <a:noFill/>
            <a:ln w="9525">
              <a:solidFill>
                <a:schemeClr val="tx1"/>
              </a:solidFill>
              <a:round/>
              <a:headEnd/>
              <a:tailEnd/>
            </a:ln>
          </p:spPr>
          <p:txBody>
            <a:bodyPr/>
            <a:lstStyle/>
            <a:p>
              <a:endParaRPr lang="en-US"/>
            </a:p>
          </p:txBody>
        </p:sp>
        <p:sp>
          <p:nvSpPr>
            <p:cNvPr id="1056" name="Oval 28"/>
            <p:cNvSpPr>
              <a:spLocks noChangeArrowheads="1"/>
            </p:cNvSpPr>
            <p:nvPr/>
          </p:nvSpPr>
          <p:spPr bwMode="auto">
            <a:xfrm>
              <a:off x="4080" y="1784"/>
              <a:ext cx="384" cy="384"/>
            </a:xfrm>
            <a:prstGeom prst="ellipse">
              <a:avLst/>
            </a:prstGeom>
            <a:noFill/>
            <a:ln w="9525">
              <a:solidFill>
                <a:schemeClr val="tx1"/>
              </a:solidFill>
              <a:round/>
              <a:headEnd/>
              <a:tailEnd/>
            </a:ln>
          </p:spPr>
          <p:txBody>
            <a:bodyPr wrap="none" anchor="ctr"/>
            <a:lstStyle/>
            <a:p>
              <a:pPr algn="ctr"/>
              <a:r>
                <a:rPr lang="en-US" sz="2000"/>
                <a:t>C</a:t>
              </a:r>
            </a:p>
          </p:txBody>
        </p:sp>
        <p:sp>
          <p:nvSpPr>
            <p:cNvPr id="1057" name="Line 29"/>
            <p:cNvSpPr>
              <a:spLocks noChangeShapeType="1"/>
            </p:cNvSpPr>
            <p:nvPr/>
          </p:nvSpPr>
          <p:spPr bwMode="auto">
            <a:xfrm>
              <a:off x="3264" y="1976"/>
              <a:ext cx="816" cy="0"/>
            </a:xfrm>
            <a:prstGeom prst="line">
              <a:avLst/>
            </a:prstGeom>
            <a:noFill/>
            <a:ln w="9525">
              <a:solidFill>
                <a:schemeClr val="tx1"/>
              </a:solidFill>
              <a:round/>
              <a:headEnd/>
              <a:tailEnd/>
            </a:ln>
          </p:spPr>
          <p:txBody>
            <a:bodyPr/>
            <a:lstStyle/>
            <a:p>
              <a:endParaRPr lang="en-US"/>
            </a:p>
          </p:txBody>
        </p:sp>
        <p:sp>
          <p:nvSpPr>
            <p:cNvPr id="1058" name="Rectangle 30"/>
            <p:cNvSpPr>
              <a:spLocks noChangeArrowheads="1"/>
            </p:cNvSpPr>
            <p:nvPr/>
          </p:nvSpPr>
          <p:spPr bwMode="auto">
            <a:xfrm>
              <a:off x="5040" y="1736"/>
              <a:ext cx="336" cy="432"/>
            </a:xfrm>
            <a:prstGeom prst="rect">
              <a:avLst/>
            </a:prstGeom>
            <a:noFill/>
            <a:ln w="9525">
              <a:solidFill>
                <a:schemeClr val="tx1"/>
              </a:solidFill>
              <a:miter lim="800000"/>
              <a:headEnd/>
              <a:tailEnd/>
            </a:ln>
          </p:spPr>
          <p:txBody>
            <a:bodyPr wrap="none" anchor="ctr"/>
            <a:lstStyle/>
            <a:p>
              <a:pPr algn="ctr"/>
              <a:r>
                <a:rPr lang="en-US" sz="2000"/>
                <a:t>X</a:t>
              </a:r>
            </a:p>
          </p:txBody>
        </p:sp>
        <p:sp>
          <p:nvSpPr>
            <p:cNvPr id="1059" name="Line 31"/>
            <p:cNvSpPr>
              <a:spLocks noChangeShapeType="1"/>
            </p:cNvSpPr>
            <p:nvPr/>
          </p:nvSpPr>
          <p:spPr bwMode="auto">
            <a:xfrm>
              <a:off x="4464" y="1976"/>
              <a:ext cx="576" cy="0"/>
            </a:xfrm>
            <a:prstGeom prst="line">
              <a:avLst/>
            </a:prstGeom>
            <a:noFill/>
            <a:ln w="9525">
              <a:solidFill>
                <a:schemeClr val="tx1"/>
              </a:solidFill>
              <a:round/>
              <a:headEnd/>
              <a:tailEnd/>
            </a:ln>
          </p:spPr>
          <p:txBody>
            <a:bodyPr/>
            <a:lstStyle/>
            <a:p>
              <a:endParaRPr lang="en-US"/>
            </a:p>
          </p:txBody>
        </p:sp>
        <p:sp>
          <p:nvSpPr>
            <p:cNvPr id="1060" name="Line 41"/>
            <p:cNvSpPr>
              <a:spLocks noChangeShapeType="1"/>
            </p:cNvSpPr>
            <p:nvPr/>
          </p:nvSpPr>
          <p:spPr bwMode="auto">
            <a:xfrm>
              <a:off x="3648" y="1824"/>
              <a:ext cx="192" cy="288"/>
            </a:xfrm>
            <a:prstGeom prst="line">
              <a:avLst/>
            </a:prstGeom>
            <a:noFill/>
            <a:ln w="9525">
              <a:solidFill>
                <a:srgbClr val="FF0000"/>
              </a:solidFill>
              <a:round/>
              <a:headEnd/>
              <a:tailEnd/>
            </a:ln>
          </p:spPr>
          <p:txBody>
            <a:bodyPr/>
            <a:lstStyle/>
            <a:p>
              <a:endParaRPr lang="en-US"/>
            </a:p>
          </p:txBody>
        </p:sp>
        <p:sp>
          <p:nvSpPr>
            <p:cNvPr id="1061" name="Line 42"/>
            <p:cNvSpPr>
              <a:spLocks noChangeShapeType="1"/>
            </p:cNvSpPr>
            <p:nvPr/>
          </p:nvSpPr>
          <p:spPr bwMode="auto">
            <a:xfrm flipH="1">
              <a:off x="3600" y="1776"/>
              <a:ext cx="240" cy="336"/>
            </a:xfrm>
            <a:prstGeom prst="line">
              <a:avLst/>
            </a:prstGeom>
            <a:noFill/>
            <a:ln w="9525">
              <a:solidFill>
                <a:srgbClr val="FF0000"/>
              </a:solidFill>
              <a:round/>
              <a:headEnd/>
              <a:tailEnd/>
            </a:ln>
          </p:spPr>
          <p:txBody>
            <a:bodyPr/>
            <a:lstStyle/>
            <a:p>
              <a:endParaRPr lang="en-US"/>
            </a:p>
          </p:txBody>
        </p:sp>
      </p:grpSp>
      <p:grpSp>
        <p:nvGrpSpPr>
          <p:cNvPr id="9" name="Group 43"/>
          <p:cNvGrpSpPr>
            <a:grpSpLocks/>
          </p:cNvGrpSpPr>
          <p:nvPr/>
        </p:nvGrpSpPr>
        <p:grpSpPr bwMode="auto">
          <a:xfrm>
            <a:off x="4038600" y="4559300"/>
            <a:ext cx="1447800" cy="304800"/>
            <a:chOff x="960" y="1392"/>
            <a:chExt cx="1008" cy="240"/>
          </a:xfrm>
        </p:grpSpPr>
        <p:sp>
          <p:nvSpPr>
            <p:cNvPr id="1050" name="Rectangle 44"/>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51" name="Rectangle 45"/>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4</a:t>
              </a:r>
            </a:p>
          </p:txBody>
        </p:sp>
        <p:sp>
          <p:nvSpPr>
            <p:cNvPr id="1052" name="Rectangle 46"/>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A</a:t>
              </a:r>
            </a:p>
          </p:txBody>
        </p:sp>
      </p:grpSp>
      <p:grpSp>
        <p:nvGrpSpPr>
          <p:cNvPr id="10" name="Group 47"/>
          <p:cNvGrpSpPr>
            <a:grpSpLocks/>
          </p:cNvGrpSpPr>
          <p:nvPr/>
        </p:nvGrpSpPr>
        <p:grpSpPr bwMode="auto">
          <a:xfrm>
            <a:off x="1905000" y="4559300"/>
            <a:ext cx="1447800" cy="304800"/>
            <a:chOff x="960" y="1392"/>
            <a:chExt cx="1008" cy="240"/>
          </a:xfrm>
        </p:grpSpPr>
        <p:sp>
          <p:nvSpPr>
            <p:cNvPr id="1047" name="Rectangle 48"/>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48" name="Rectangle 49"/>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5</a:t>
              </a:r>
            </a:p>
          </p:txBody>
        </p:sp>
        <p:sp>
          <p:nvSpPr>
            <p:cNvPr id="1049" name="Rectangle 50"/>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B</a:t>
              </a:r>
            </a:p>
          </p:txBody>
        </p:sp>
      </p:grpSp>
      <p:grpSp>
        <p:nvGrpSpPr>
          <p:cNvPr id="11" name="Group 51"/>
          <p:cNvGrpSpPr>
            <a:grpSpLocks/>
          </p:cNvGrpSpPr>
          <p:nvPr/>
        </p:nvGrpSpPr>
        <p:grpSpPr bwMode="auto">
          <a:xfrm>
            <a:off x="4038600" y="5321300"/>
            <a:ext cx="1447800" cy="304800"/>
            <a:chOff x="960" y="1392"/>
            <a:chExt cx="1008" cy="240"/>
          </a:xfrm>
        </p:grpSpPr>
        <p:sp>
          <p:nvSpPr>
            <p:cNvPr id="1044" name="Rectangle 52"/>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45" name="Rectangle 53"/>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6</a:t>
              </a:r>
            </a:p>
          </p:txBody>
        </p:sp>
        <p:sp>
          <p:nvSpPr>
            <p:cNvPr id="1046" name="Rectangle 54"/>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A</a:t>
              </a:r>
            </a:p>
          </p:txBody>
        </p:sp>
      </p:grpSp>
      <p:grpSp>
        <p:nvGrpSpPr>
          <p:cNvPr id="12" name="Group 55"/>
          <p:cNvGrpSpPr>
            <a:grpSpLocks/>
          </p:cNvGrpSpPr>
          <p:nvPr/>
        </p:nvGrpSpPr>
        <p:grpSpPr bwMode="auto">
          <a:xfrm>
            <a:off x="1905000" y="5321300"/>
            <a:ext cx="1447800" cy="304800"/>
            <a:chOff x="960" y="1392"/>
            <a:chExt cx="1008" cy="240"/>
          </a:xfrm>
        </p:grpSpPr>
        <p:sp>
          <p:nvSpPr>
            <p:cNvPr id="1041" name="Rectangle 56"/>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1042" name="Rectangle 57"/>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solidFill>
                    <a:srgbClr val="FF0000"/>
                  </a:solidFill>
                </a:rPr>
                <a:t>5</a:t>
              </a:r>
            </a:p>
          </p:txBody>
        </p:sp>
        <p:sp>
          <p:nvSpPr>
            <p:cNvPr id="1043" name="Rectangle 58"/>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B</a:t>
              </a:r>
            </a:p>
          </p:txBody>
        </p:sp>
      </p:grpSp>
      <p:sp>
        <p:nvSpPr>
          <p:cNvPr id="344123" name="Line 59"/>
          <p:cNvSpPr>
            <a:spLocks noChangeShapeType="1"/>
          </p:cNvSpPr>
          <p:nvPr/>
        </p:nvSpPr>
        <p:spPr bwMode="auto">
          <a:xfrm flipH="1">
            <a:off x="3200400" y="4406900"/>
            <a:ext cx="914400" cy="0"/>
          </a:xfrm>
          <a:prstGeom prst="line">
            <a:avLst/>
          </a:prstGeom>
          <a:noFill/>
          <a:ln w="9525">
            <a:solidFill>
              <a:schemeClr val="tx1"/>
            </a:solidFill>
            <a:prstDash val="dash"/>
            <a:round/>
            <a:headEnd/>
            <a:tailEnd type="triangle" w="med" len="med"/>
          </a:ln>
        </p:spPr>
        <p:txBody>
          <a:bodyPr/>
          <a:lstStyle/>
          <a:p>
            <a:endParaRPr lang="en-US"/>
          </a:p>
        </p:txBody>
      </p:sp>
      <p:sp>
        <p:nvSpPr>
          <p:cNvPr id="344124" name="Line 60"/>
          <p:cNvSpPr>
            <a:spLocks noChangeShapeType="1"/>
          </p:cNvSpPr>
          <p:nvPr/>
        </p:nvSpPr>
        <p:spPr bwMode="auto">
          <a:xfrm>
            <a:off x="3048000" y="3733800"/>
            <a:ext cx="1143000" cy="0"/>
          </a:xfrm>
          <a:prstGeom prst="line">
            <a:avLst/>
          </a:prstGeom>
          <a:noFill/>
          <a:ln w="9525">
            <a:solidFill>
              <a:schemeClr val="tx1"/>
            </a:solidFill>
            <a:prstDash val="dash"/>
            <a:round/>
            <a:headEnd/>
            <a:tailEnd type="triangle" w="med" len="med"/>
          </a:ln>
        </p:spPr>
        <p:txBody>
          <a:bodyPr/>
          <a:lstStyle/>
          <a:p>
            <a:endParaRPr lang="en-US"/>
          </a:p>
        </p:txBody>
      </p:sp>
      <p:sp>
        <p:nvSpPr>
          <p:cNvPr id="344125" name="Line 61"/>
          <p:cNvSpPr>
            <a:spLocks noChangeShapeType="1"/>
          </p:cNvSpPr>
          <p:nvPr/>
        </p:nvSpPr>
        <p:spPr bwMode="auto">
          <a:xfrm>
            <a:off x="3124200" y="5105400"/>
            <a:ext cx="990600" cy="0"/>
          </a:xfrm>
          <a:prstGeom prst="line">
            <a:avLst/>
          </a:prstGeom>
          <a:noFill/>
          <a:ln w="9525">
            <a:solidFill>
              <a:schemeClr val="tx1"/>
            </a:solidFill>
            <a:prstDash val="dash"/>
            <a:round/>
            <a:headEnd/>
            <a:tailEnd type="triangle" w="med" len="med"/>
          </a:ln>
        </p:spPr>
        <p:txBody>
          <a:bodyPr/>
          <a:lstStyle/>
          <a:p>
            <a:endParaRPr lang="en-US"/>
          </a:p>
        </p:txBody>
      </p:sp>
      <p:sp>
        <p:nvSpPr>
          <p:cNvPr id="344126" name="Line 62"/>
          <p:cNvSpPr>
            <a:spLocks noChangeShapeType="1"/>
          </p:cNvSpPr>
          <p:nvPr/>
        </p:nvSpPr>
        <p:spPr bwMode="auto">
          <a:xfrm>
            <a:off x="3657600" y="5638800"/>
            <a:ext cx="0" cy="685800"/>
          </a:xfrm>
          <a:prstGeom prst="line">
            <a:avLst/>
          </a:prstGeom>
          <a:noFill/>
          <a:ln w="57150">
            <a:solidFill>
              <a:schemeClr val="tx1"/>
            </a:solidFill>
            <a:prstDash val="sysDot"/>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41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41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41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41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4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104" grpId="0"/>
      <p:bldP spid="344123" grpId="0" animBg="1"/>
      <p:bldP spid="344124" grpId="0" animBg="1"/>
      <p:bldP spid="344125" grpId="0" animBg="1"/>
      <p:bldP spid="3441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1036638" y="152400"/>
            <a:ext cx="7650162" cy="755650"/>
          </a:xfrm>
        </p:spPr>
        <p:txBody>
          <a:bodyPr/>
          <a:lstStyle/>
          <a:p>
            <a:r>
              <a:rPr lang="en-US" dirty="0" smtClean="0"/>
              <a:t>Bellman-Ford Algorithm</a:t>
            </a:r>
            <a:br>
              <a:rPr lang="en-US" dirty="0" smtClean="0"/>
            </a:br>
            <a:r>
              <a:rPr lang="en-US" dirty="0" smtClean="0"/>
              <a:t/>
            </a:r>
            <a:br>
              <a:rPr lang="en-US" dirty="0" smtClean="0"/>
            </a:br>
            <a:r>
              <a:rPr lang="en-US" sz="2400" i="1" dirty="0" smtClean="0">
                <a:solidFill>
                  <a:schemeClr val="accent1"/>
                </a:solidFill>
              </a:rPr>
              <a:t>Solving the Counting-to-Infinity Problem</a:t>
            </a:r>
          </a:p>
        </p:txBody>
      </p:sp>
      <p:sp>
        <p:nvSpPr>
          <p:cNvPr id="2053" name="Rectangle 3"/>
          <p:cNvSpPr>
            <a:spLocks noGrp="1" noChangeArrowheads="1"/>
          </p:cNvSpPr>
          <p:nvPr>
            <p:ph type="body" idx="1"/>
          </p:nvPr>
        </p:nvSpPr>
        <p:spPr>
          <a:xfrm>
            <a:off x="1036638" y="1508750"/>
            <a:ext cx="7413625" cy="3893513"/>
          </a:xfrm>
        </p:spPr>
        <p:txBody>
          <a:bodyPr/>
          <a:lstStyle/>
          <a:p>
            <a:r>
              <a:rPr lang="en-US" dirty="0" smtClean="0"/>
              <a:t>Split Horizon	</a:t>
            </a:r>
          </a:p>
          <a:p>
            <a:pPr lvl="1"/>
            <a:r>
              <a:rPr lang="en-US" dirty="0" smtClean="0"/>
              <a:t>If you learn a route on an interface, do not send information about that route back out that interface.</a:t>
            </a:r>
          </a:p>
          <a:p>
            <a:pPr lvl="1"/>
            <a:r>
              <a:rPr lang="en-US" dirty="0" smtClean="0"/>
              <a:t>Split Horizon eliminates routing loops with only two nodes. It is not effective in eliminating loops that involves more than two nodes</a:t>
            </a:r>
          </a:p>
          <a:p>
            <a:endParaRPr lang="en-US" dirty="0" smtClean="0"/>
          </a:p>
          <a:p>
            <a:r>
              <a:rPr lang="en-US" dirty="0" smtClean="0"/>
              <a:t>Make the infinity finite</a:t>
            </a:r>
          </a:p>
          <a:p>
            <a:pPr lvl="1"/>
            <a:r>
              <a:rPr lang="en-US" dirty="0" smtClean="0"/>
              <a:t>Specify a maximum distance vector metric as infinity</a:t>
            </a:r>
          </a:p>
          <a:p>
            <a:endParaRPr lang="en-US" dirty="0" smtClean="0"/>
          </a:p>
          <a:p>
            <a:r>
              <a:rPr lang="en-US" dirty="0" smtClean="0"/>
              <a:t>Hold Down Timers or Hold down</a:t>
            </a:r>
          </a:p>
          <a:p>
            <a:pPr lvl="1"/>
            <a:r>
              <a:rPr lang="en-US" dirty="0" smtClean="0"/>
              <a:t>Hold downs are ways to try to eliminate larger routing loops. </a:t>
            </a:r>
          </a:p>
          <a:p>
            <a:pPr lvl="1"/>
            <a:r>
              <a:rPr lang="en-US" dirty="0" smtClean="0"/>
              <a:t>When a node eliminates a node from its routing table,  it initiates a hold downs so no new entries can be accepted for that node for a specific period of time. This helps to keep that node from being a member of the loop.</a:t>
            </a:r>
          </a:p>
          <a:p>
            <a:endParaRPr lang="en-US" dirty="0" smtClean="0"/>
          </a:p>
        </p:txBody>
      </p:sp>
      <p:graphicFrame>
        <p:nvGraphicFramePr>
          <p:cNvPr id="2050" name="Object 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98" name="Equation" r:id="rId3" imgW="114120" imgH="215640" progId="Equation.3">
                  <p:embed/>
                </p:oleObj>
              </mc:Choice>
              <mc:Fallback>
                <p:oleObj name="Equation" r:id="rId3" imgW="11412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99" name="Equation" r:id="rId5" imgW="114120" imgH="215640" progId="Equation.3">
                  <p:embed/>
                </p:oleObj>
              </mc:Choice>
              <mc:Fallback>
                <p:oleObj name="Equation" r:id="rId5" imgW="11412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90600" y="228600"/>
            <a:ext cx="7412038" cy="755650"/>
          </a:xfrm>
        </p:spPr>
        <p:txBody>
          <a:bodyPr/>
          <a:lstStyle/>
          <a:p>
            <a:r>
              <a:rPr lang="en-US" smtClean="0"/>
              <a:t>Existing Ad-Hoc Routing Protocols</a:t>
            </a:r>
          </a:p>
        </p:txBody>
      </p:sp>
      <p:sp>
        <p:nvSpPr>
          <p:cNvPr id="22531" name="Rectangle 3"/>
          <p:cNvSpPr>
            <a:spLocks noGrp="1" noChangeArrowheads="1"/>
          </p:cNvSpPr>
          <p:nvPr>
            <p:ph type="body" idx="1"/>
          </p:nvPr>
        </p:nvSpPr>
        <p:spPr>
          <a:xfrm>
            <a:off x="1036638" y="1143000"/>
            <a:ext cx="7413625" cy="4259263"/>
          </a:xfrm>
        </p:spPr>
        <p:txBody>
          <a:bodyPr/>
          <a:lstStyle/>
          <a:p>
            <a:r>
              <a:rPr lang="en-US" smtClean="0"/>
              <a:t>Pre-Computed</a:t>
            </a:r>
            <a:r>
              <a:rPr lang="en-US" i="1" smtClean="0"/>
              <a:t> </a:t>
            </a:r>
            <a:r>
              <a:rPr lang="en-US" smtClean="0"/>
              <a:t>(Table-Driven) Routing</a:t>
            </a:r>
          </a:p>
          <a:p>
            <a:pPr lvl="1"/>
            <a:r>
              <a:rPr lang="en-US" smtClean="0">
                <a:solidFill>
                  <a:srgbClr val="FF0000"/>
                </a:solidFill>
              </a:rPr>
              <a:t>Proactive routing</a:t>
            </a:r>
            <a:r>
              <a:rPr lang="en-US" smtClean="0"/>
              <a:t> where every node maintains up-to-date and consistent routes to every other node</a:t>
            </a:r>
          </a:p>
          <a:p>
            <a:endParaRPr lang="en-US" smtClean="0"/>
          </a:p>
          <a:p>
            <a:r>
              <a:rPr lang="en-US" smtClean="0"/>
              <a:t>On-Demand Routing</a:t>
            </a:r>
          </a:p>
          <a:p>
            <a:pPr lvl="1"/>
            <a:r>
              <a:rPr lang="en-US" smtClean="0">
                <a:solidFill>
                  <a:srgbClr val="FF0000"/>
                </a:solidFill>
              </a:rPr>
              <a:t>Reactive routing</a:t>
            </a:r>
            <a:r>
              <a:rPr lang="en-US" smtClean="0"/>
              <a:t> that discovers a route only when needed</a:t>
            </a:r>
          </a:p>
          <a:p>
            <a:pPr lvl="1"/>
            <a:endParaRPr lang="en-US" smtClean="0"/>
          </a:p>
          <a:p>
            <a:r>
              <a:rPr lang="en-US" smtClean="0"/>
              <a:t>Probabilistic/Opportunistic Routing</a:t>
            </a:r>
            <a:r>
              <a:rPr lang="en-US" smtClean="0">
                <a:solidFill>
                  <a:srgbClr val="537CFF"/>
                </a:solidFill>
              </a:rPr>
              <a:t> </a:t>
            </a:r>
          </a:p>
          <a:p>
            <a:pPr lvl="1"/>
            <a:r>
              <a:rPr lang="en-US" smtClean="0">
                <a:solidFill>
                  <a:srgbClr val="FF0000"/>
                </a:solidFill>
              </a:rPr>
              <a:t>Take advantage of the randomness</a:t>
            </a:r>
            <a:r>
              <a:rPr lang="en-US" smtClean="0"/>
              <a:t> of the network to route packets to further increase scalability</a:t>
            </a:r>
          </a:p>
          <a:p>
            <a:pPr lvl="1"/>
            <a:endParaRPr lang="en-US" smtClean="0"/>
          </a:p>
          <a:p>
            <a:r>
              <a:rPr lang="en-US" smtClean="0"/>
              <a:t>Location-Added Routing</a:t>
            </a:r>
          </a:p>
          <a:p>
            <a:pPr lvl="1"/>
            <a:r>
              <a:rPr lang="en-US" smtClean="0"/>
              <a:t>Use location of the destination to route the traffic</a:t>
            </a:r>
          </a:p>
          <a:p>
            <a:endParaRPr lang="en-US" smtClean="0">
              <a:solidFill>
                <a:srgbClr val="537C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1077913" y="1931988"/>
            <a:ext cx="7431087" cy="1322387"/>
          </a:xfrm>
          <a:prstGeom prst="rect">
            <a:avLst/>
          </a:prstGeom>
          <a:noFill/>
          <a:ln w="9525">
            <a:noFill/>
            <a:miter lim="800000"/>
            <a:headEnd/>
            <a:tailEnd/>
          </a:ln>
        </p:spPr>
        <p:txBody>
          <a:bodyPr wrap="none">
            <a:spAutoFit/>
          </a:bodyPr>
          <a:lstStyle/>
          <a:p>
            <a:pPr algn="ctr" eaLnBrk="0" hangingPunct="0"/>
            <a:r>
              <a:rPr lang="en-US" sz="4000" b="0">
                <a:solidFill>
                  <a:schemeClr val="accent1"/>
                </a:solidFill>
                <a:latin typeface="Times New Roman" pitchFamily="18" charset="0"/>
              </a:rPr>
              <a:t>What Problems Do You See</a:t>
            </a:r>
          </a:p>
          <a:p>
            <a:pPr algn="ctr" eaLnBrk="0" hangingPunct="0"/>
            <a:r>
              <a:rPr lang="en-US" sz="4000" b="0">
                <a:solidFill>
                  <a:schemeClr val="accent1"/>
                </a:solidFill>
                <a:latin typeface="Times New Roman" pitchFamily="18" charset="0"/>
              </a:rPr>
              <a:t>As Important to Address and Why?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36638" y="152400"/>
            <a:ext cx="7726362" cy="755650"/>
          </a:xfrm>
        </p:spPr>
        <p:txBody>
          <a:bodyPr/>
          <a:lstStyle/>
          <a:p>
            <a:r>
              <a:rPr lang="en-US" smtClean="0"/>
              <a:t>Pre-Computed Ad-Hoc Routing</a:t>
            </a:r>
          </a:p>
        </p:txBody>
      </p:sp>
      <p:sp>
        <p:nvSpPr>
          <p:cNvPr id="23555" name="Rectangle 3"/>
          <p:cNvSpPr>
            <a:spLocks noGrp="1" noChangeArrowheads="1"/>
          </p:cNvSpPr>
          <p:nvPr>
            <p:ph type="body" idx="1"/>
          </p:nvPr>
        </p:nvSpPr>
        <p:spPr>
          <a:xfrm>
            <a:off x="1036638" y="893763"/>
            <a:ext cx="7573962" cy="4508500"/>
          </a:xfrm>
        </p:spPr>
        <p:txBody>
          <a:bodyPr/>
          <a:lstStyle/>
          <a:p>
            <a:pPr>
              <a:lnSpc>
                <a:spcPct val="90000"/>
              </a:lnSpc>
            </a:pPr>
            <a:r>
              <a:rPr lang="en-US" sz="2000" smtClean="0"/>
              <a:t>Each node maintains routing tables to store up-to-date and consistent routes to each destination</a:t>
            </a:r>
          </a:p>
          <a:p>
            <a:pPr>
              <a:lnSpc>
                <a:spcPct val="90000"/>
              </a:lnSpc>
            </a:pPr>
            <a:endParaRPr lang="en-US" sz="2000" smtClean="0"/>
          </a:p>
          <a:p>
            <a:pPr>
              <a:lnSpc>
                <a:spcPct val="90000"/>
              </a:lnSpc>
            </a:pPr>
            <a:r>
              <a:rPr lang="en-US" sz="2000" smtClean="0"/>
              <a:t>Nodes respond to changes in network topology by propagating routing update messages throughout the network</a:t>
            </a:r>
          </a:p>
          <a:p>
            <a:pPr>
              <a:lnSpc>
                <a:spcPct val="90000"/>
              </a:lnSpc>
            </a:pPr>
            <a:endParaRPr lang="en-US" sz="2000" smtClean="0"/>
          </a:p>
          <a:p>
            <a:pPr>
              <a:lnSpc>
                <a:spcPct val="90000"/>
              </a:lnSpc>
            </a:pPr>
            <a:r>
              <a:rPr lang="en-US" sz="2000" smtClean="0"/>
              <a:t>Existing table-driven routing protocols differ primarily in how changes in network topology are propagated over the network</a:t>
            </a:r>
          </a:p>
          <a:p>
            <a:pPr>
              <a:lnSpc>
                <a:spcPct val="90000"/>
              </a:lnSpc>
            </a:pPr>
            <a:endParaRPr lang="en-US" sz="2000" smtClean="0"/>
          </a:p>
          <a:p>
            <a:pPr>
              <a:lnSpc>
                <a:spcPct val="90000"/>
              </a:lnSpc>
            </a:pPr>
            <a:r>
              <a:rPr lang="en-US" sz="2000" smtClean="0"/>
              <a:t>Flat routing</a:t>
            </a:r>
          </a:p>
          <a:p>
            <a:pPr lvl="1">
              <a:lnSpc>
                <a:spcPct val="90000"/>
              </a:lnSpc>
            </a:pPr>
            <a:r>
              <a:rPr lang="en-US" smtClean="0"/>
              <a:t>Requires each node to maintain a routing table containing all other nodes in the network </a:t>
            </a:r>
          </a:p>
          <a:p>
            <a:pPr lvl="1">
              <a:lnSpc>
                <a:spcPct val="90000"/>
              </a:lnSpc>
            </a:pPr>
            <a:endParaRPr lang="en-US" sz="2000" smtClean="0"/>
          </a:p>
          <a:p>
            <a:pPr>
              <a:lnSpc>
                <a:spcPct val="90000"/>
              </a:lnSpc>
            </a:pPr>
            <a:r>
              <a:rPr lang="en-US" sz="2000" smtClean="0"/>
              <a:t>Hierarchical routing</a:t>
            </a:r>
          </a:p>
          <a:p>
            <a:pPr lvl="1">
              <a:lnSpc>
                <a:spcPct val="90000"/>
              </a:lnSpc>
            </a:pPr>
            <a:r>
              <a:rPr lang="en-US" smtClean="0"/>
              <a:t>Organizes nodes into a hierarchy of clusters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36638" y="152400"/>
            <a:ext cx="7726362" cy="755650"/>
          </a:xfrm>
        </p:spPr>
        <p:txBody>
          <a:bodyPr/>
          <a:lstStyle/>
          <a:p>
            <a:r>
              <a:rPr lang="en-US" smtClean="0"/>
              <a:t>Sample Pre-Computed Routing Protocols</a:t>
            </a:r>
          </a:p>
        </p:txBody>
      </p:sp>
      <p:sp>
        <p:nvSpPr>
          <p:cNvPr id="24579" name="Rectangle 3"/>
          <p:cNvSpPr>
            <a:spLocks noGrp="1" noChangeArrowheads="1"/>
          </p:cNvSpPr>
          <p:nvPr>
            <p:ph type="body" idx="1"/>
          </p:nvPr>
        </p:nvSpPr>
        <p:spPr>
          <a:xfrm>
            <a:off x="1036638" y="914400"/>
            <a:ext cx="7573962" cy="4487863"/>
          </a:xfrm>
        </p:spPr>
        <p:txBody>
          <a:bodyPr/>
          <a:lstStyle/>
          <a:p>
            <a:r>
              <a:rPr lang="en-US" smtClean="0"/>
              <a:t>Flat table-driven routing protocols</a:t>
            </a:r>
          </a:p>
          <a:p>
            <a:pPr lvl="1"/>
            <a:r>
              <a:rPr lang="en-US" smtClean="0">
                <a:solidFill>
                  <a:schemeClr val="accent1"/>
                </a:solidFill>
              </a:rPr>
              <a:t>Dynamic </a:t>
            </a:r>
            <a:r>
              <a:rPr lang="en-US" u="sng" smtClean="0">
                <a:solidFill>
                  <a:schemeClr val="accent1"/>
                </a:solidFill>
              </a:rPr>
              <a:t>D</a:t>
            </a:r>
            <a:r>
              <a:rPr lang="en-US" smtClean="0">
                <a:solidFill>
                  <a:schemeClr val="accent1"/>
                </a:solidFill>
              </a:rPr>
              <a:t>estination-</a:t>
            </a:r>
            <a:r>
              <a:rPr lang="en-US" u="sng" smtClean="0">
                <a:solidFill>
                  <a:schemeClr val="accent1"/>
                </a:solidFill>
              </a:rPr>
              <a:t>S</a:t>
            </a:r>
            <a:r>
              <a:rPr lang="en-US" smtClean="0">
                <a:solidFill>
                  <a:schemeClr val="accent1"/>
                </a:solidFill>
              </a:rPr>
              <a:t>equenced </a:t>
            </a:r>
            <a:r>
              <a:rPr lang="en-US" u="sng" smtClean="0">
                <a:solidFill>
                  <a:schemeClr val="accent1"/>
                </a:solidFill>
              </a:rPr>
              <a:t>D</a:t>
            </a:r>
            <a:r>
              <a:rPr lang="en-US" smtClean="0">
                <a:solidFill>
                  <a:schemeClr val="accent1"/>
                </a:solidFill>
              </a:rPr>
              <a:t>istance-</a:t>
            </a:r>
            <a:r>
              <a:rPr lang="en-US" u="sng" smtClean="0">
                <a:solidFill>
                  <a:schemeClr val="accent1"/>
                </a:solidFill>
              </a:rPr>
              <a:t>V</a:t>
            </a:r>
            <a:r>
              <a:rPr lang="en-US" smtClean="0">
                <a:solidFill>
                  <a:schemeClr val="accent1"/>
                </a:solidFill>
              </a:rPr>
              <a:t>ector Routing Protocol  (DSDV)</a:t>
            </a:r>
          </a:p>
          <a:p>
            <a:pPr lvl="1"/>
            <a:r>
              <a:rPr lang="en-US" smtClean="0"/>
              <a:t>Wireless Routing Protocol (WRP)</a:t>
            </a:r>
          </a:p>
          <a:p>
            <a:pPr lvl="1"/>
            <a:r>
              <a:rPr lang="en-US" smtClean="0"/>
              <a:t>Global State Routing (GSR)</a:t>
            </a:r>
          </a:p>
          <a:p>
            <a:pPr lvl="1"/>
            <a:r>
              <a:rPr lang="en-US" smtClean="0"/>
              <a:t>Fisheye State Routing (FSR)</a:t>
            </a:r>
          </a:p>
          <a:p>
            <a:pPr lvl="1"/>
            <a:r>
              <a:rPr lang="en-US" smtClean="0"/>
              <a:t>………</a:t>
            </a:r>
          </a:p>
          <a:p>
            <a:pPr lvl="2"/>
            <a:endParaRPr lang="en-US" smtClean="0"/>
          </a:p>
          <a:p>
            <a:r>
              <a:rPr lang="en-US" smtClean="0"/>
              <a:t> Hierarchical table-driven routing</a:t>
            </a:r>
          </a:p>
          <a:p>
            <a:pPr lvl="1"/>
            <a:r>
              <a:rPr lang="en-US" smtClean="0"/>
              <a:t>Hierarchical State Routing (HSR)</a:t>
            </a:r>
          </a:p>
          <a:p>
            <a:pPr lvl="1"/>
            <a:r>
              <a:rPr lang="en-US" smtClean="0">
                <a:solidFill>
                  <a:schemeClr val="accent1"/>
                </a:solidFill>
              </a:rPr>
              <a:t>Zone-based Hierarchical Link State Routing (ZLSR) </a:t>
            </a:r>
          </a:p>
          <a:p>
            <a:pPr lvl="1"/>
            <a:r>
              <a:rPr lang="en-US" smtClean="0"/>
              <a:t>Dynamic Source Routing Protocol</a:t>
            </a:r>
          </a:p>
          <a:p>
            <a:pPr lvl="1"/>
            <a:r>
              <a:rPr lang="en-US"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90600" y="228600"/>
            <a:ext cx="7924800" cy="755650"/>
          </a:xfrm>
        </p:spPr>
        <p:txBody>
          <a:bodyPr/>
          <a:lstStyle/>
          <a:p>
            <a:r>
              <a:rPr lang="en-US" smtClean="0"/>
              <a:t>Dynamic </a:t>
            </a:r>
            <a:r>
              <a:rPr lang="en-US" u="sng" smtClean="0"/>
              <a:t>D</a:t>
            </a:r>
            <a:r>
              <a:rPr lang="en-US" smtClean="0"/>
              <a:t>estination-</a:t>
            </a:r>
            <a:r>
              <a:rPr lang="en-US" u="sng" smtClean="0"/>
              <a:t>S</a:t>
            </a:r>
            <a:r>
              <a:rPr lang="en-US" smtClean="0"/>
              <a:t>equenced </a:t>
            </a:r>
            <a:r>
              <a:rPr lang="en-US" u="sng" smtClean="0"/>
              <a:t>D</a:t>
            </a:r>
            <a:r>
              <a:rPr lang="en-US" smtClean="0"/>
              <a:t>istance-</a:t>
            </a:r>
            <a:r>
              <a:rPr lang="en-US" u="sng" smtClean="0"/>
              <a:t>V</a:t>
            </a:r>
            <a:r>
              <a:rPr lang="en-US" smtClean="0"/>
              <a:t>ector Routing Protocol  (DSDV)</a:t>
            </a:r>
            <a:br>
              <a:rPr lang="en-US" smtClean="0"/>
            </a:br>
            <a:endParaRPr lang="en-US" smtClean="0"/>
          </a:p>
        </p:txBody>
      </p:sp>
      <p:sp>
        <p:nvSpPr>
          <p:cNvPr id="25603" name="Rectangle 3"/>
          <p:cNvSpPr>
            <a:spLocks noGrp="1" noChangeArrowheads="1"/>
          </p:cNvSpPr>
          <p:nvPr>
            <p:ph type="body" idx="1"/>
          </p:nvPr>
        </p:nvSpPr>
        <p:spPr>
          <a:xfrm>
            <a:off x="1036638" y="1371600"/>
            <a:ext cx="7413625" cy="4030663"/>
          </a:xfrm>
        </p:spPr>
        <p:txBody>
          <a:bodyPr/>
          <a:lstStyle/>
          <a:p>
            <a:r>
              <a:rPr lang="en-US" smtClean="0"/>
              <a:t>Based on </a:t>
            </a:r>
            <a:r>
              <a:rPr lang="en-US" smtClean="0">
                <a:solidFill>
                  <a:srgbClr val="FF0000"/>
                </a:solidFill>
              </a:rPr>
              <a:t>Bellman-Ford Distance-Vector Routing Algorithm </a:t>
            </a:r>
          </a:p>
          <a:p>
            <a:endParaRPr lang="en-US" smtClean="0"/>
          </a:p>
          <a:p>
            <a:r>
              <a:rPr lang="en-US" smtClean="0"/>
              <a:t>Each node maintains a Routing Table, which contains </a:t>
            </a:r>
          </a:p>
          <a:p>
            <a:pPr lvl="1"/>
            <a:r>
              <a:rPr lang="en-US" smtClean="0"/>
              <a:t>All available destinations</a:t>
            </a:r>
          </a:p>
          <a:p>
            <a:pPr lvl="1"/>
            <a:r>
              <a:rPr lang="en-US" smtClean="0"/>
              <a:t>Number of hops to reach the destination</a:t>
            </a:r>
          </a:p>
          <a:p>
            <a:pPr lvl="1"/>
            <a:r>
              <a:rPr lang="en-US" smtClean="0"/>
              <a:t>Sequence number </a:t>
            </a:r>
            <a:r>
              <a:rPr lang="en-US" smtClean="0">
                <a:solidFill>
                  <a:schemeClr val="accent1"/>
                </a:solidFill>
              </a:rPr>
              <a:t>assigned by the destination node</a:t>
            </a:r>
            <a:r>
              <a:rPr lang="en-US" smtClean="0"/>
              <a:t> used to avoid routing loops</a:t>
            </a:r>
          </a:p>
          <a:p>
            <a:endParaRPr lang="en-US" smtClean="0"/>
          </a:p>
        </p:txBody>
      </p:sp>
      <p:sp>
        <p:nvSpPr>
          <p:cNvPr id="25604" name="Rectangle 4"/>
          <p:cNvSpPr>
            <a:spLocks noChangeArrowheads="1"/>
          </p:cNvSpPr>
          <p:nvPr/>
        </p:nvSpPr>
        <p:spPr bwMode="auto">
          <a:xfrm>
            <a:off x="1965325" y="4824413"/>
            <a:ext cx="1219200" cy="304800"/>
          </a:xfrm>
          <a:prstGeom prst="rect">
            <a:avLst/>
          </a:prstGeom>
          <a:noFill/>
          <a:ln w="9525">
            <a:solidFill>
              <a:schemeClr val="tx1"/>
            </a:solidFill>
            <a:miter lim="800000"/>
            <a:headEnd/>
            <a:tailEnd/>
          </a:ln>
        </p:spPr>
        <p:txBody>
          <a:bodyPr wrap="none" anchor="ctr"/>
          <a:lstStyle/>
          <a:p>
            <a:pPr algn="ctr"/>
            <a:r>
              <a:rPr lang="en-US" sz="1400"/>
              <a:t>Destination 1</a:t>
            </a:r>
          </a:p>
        </p:txBody>
      </p:sp>
      <p:sp>
        <p:nvSpPr>
          <p:cNvPr id="25605" name="Rectangle 5"/>
          <p:cNvSpPr>
            <a:spLocks noChangeArrowheads="1"/>
          </p:cNvSpPr>
          <p:nvPr/>
        </p:nvSpPr>
        <p:spPr bwMode="auto">
          <a:xfrm>
            <a:off x="3184525" y="4824413"/>
            <a:ext cx="2438400" cy="304800"/>
          </a:xfrm>
          <a:prstGeom prst="rect">
            <a:avLst/>
          </a:prstGeom>
          <a:noFill/>
          <a:ln w="9525">
            <a:solidFill>
              <a:schemeClr val="tx1"/>
            </a:solidFill>
            <a:miter lim="800000"/>
            <a:headEnd/>
            <a:tailEnd/>
          </a:ln>
        </p:spPr>
        <p:txBody>
          <a:bodyPr wrap="none" anchor="ctr"/>
          <a:lstStyle/>
          <a:p>
            <a:pPr algn="ctr"/>
            <a:r>
              <a:rPr lang="en-US" sz="1400"/>
              <a:t>Hop counts to Destination</a:t>
            </a:r>
          </a:p>
        </p:txBody>
      </p:sp>
      <p:sp>
        <p:nvSpPr>
          <p:cNvPr id="25606" name="Rectangle 6"/>
          <p:cNvSpPr>
            <a:spLocks noChangeArrowheads="1"/>
          </p:cNvSpPr>
          <p:nvPr/>
        </p:nvSpPr>
        <p:spPr bwMode="auto">
          <a:xfrm>
            <a:off x="5622925" y="4824413"/>
            <a:ext cx="1828800" cy="304800"/>
          </a:xfrm>
          <a:prstGeom prst="rect">
            <a:avLst/>
          </a:prstGeom>
          <a:noFill/>
          <a:ln w="9525">
            <a:solidFill>
              <a:schemeClr val="tx1"/>
            </a:solidFill>
            <a:miter lim="800000"/>
            <a:headEnd/>
            <a:tailEnd/>
          </a:ln>
        </p:spPr>
        <p:txBody>
          <a:bodyPr wrap="none" anchor="ctr"/>
          <a:lstStyle/>
          <a:p>
            <a:pPr algn="ctr"/>
            <a:r>
              <a:rPr lang="en-US" sz="1400">
                <a:solidFill>
                  <a:srgbClr val="FF0000"/>
                </a:solidFill>
              </a:rPr>
              <a:t>Sequence Number 1</a:t>
            </a:r>
          </a:p>
        </p:txBody>
      </p:sp>
      <p:sp>
        <p:nvSpPr>
          <p:cNvPr id="25607" name="Rectangle 7"/>
          <p:cNvSpPr>
            <a:spLocks noChangeArrowheads="1"/>
          </p:cNvSpPr>
          <p:nvPr/>
        </p:nvSpPr>
        <p:spPr bwMode="auto">
          <a:xfrm>
            <a:off x="1965325" y="5129213"/>
            <a:ext cx="1219200" cy="304800"/>
          </a:xfrm>
          <a:prstGeom prst="rect">
            <a:avLst/>
          </a:prstGeom>
          <a:noFill/>
          <a:ln w="9525">
            <a:solidFill>
              <a:schemeClr val="tx1"/>
            </a:solidFill>
            <a:miter lim="800000"/>
            <a:headEnd/>
            <a:tailEnd/>
          </a:ln>
        </p:spPr>
        <p:txBody>
          <a:bodyPr wrap="none" anchor="ctr"/>
          <a:lstStyle/>
          <a:p>
            <a:pPr algn="ctr"/>
            <a:r>
              <a:rPr lang="en-US" sz="1400"/>
              <a:t>Destination 2</a:t>
            </a:r>
          </a:p>
        </p:txBody>
      </p:sp>
      <p:sp>
        <p:nvSpPr>
          <p:cNvPr id="25608" name="Rectangle 8"/>
          <p:cNvSpPr>
            <a:spLocks noChangeArrowheads="1"/>
          </p:cNvSpPr>
          <p:nvPr/>
        </p:nvSpPr>
        <p:spPr bwMode="auto">
          <a:xfrm>
            <a:off x="3184525" y="5129213"/>
            <a:ext cx="2438400" cy="304800"/>
          </a:xfrm>
          <a:prstGeom prst="rect">
            <a:avLst/>
          </a:prstGeom>
          <a:noFill/>
          <a:ln w="9525">
            <a:solidFill>
              <a:schemeClr val="tx1"/>
            </a:solidFill>
            <a:miter lim="800000"/>
            <a:headEnd/>
            <a:tailEnd/>
          </a:ln>
        </p:spPr>
        <p:txBody>
          <a:bodyPr wrap="none" anchor="ctr"/>
          <a:lstStyle/>
          <a:p>
            <a:pPr algn="ctr"/>
            <a:r>
              <a:rPr lang="en-US" sz="1400"/>
              <a:t>Hop counts to Destination</a:t>
            </a:r>
          </a:p>
        </p:txBody>
      </p:sp>
      <p:sp>
        <p:nvSpPr>
          <p:cNvPr id="25609" name="Rectangle 9"/>
          <p:cNvSpPr>
            <a:spLocks noChangeArrowheads="1"/>
          </p:cNvSpPr>
          <p:nvPr/>
        </p:nvSpPr>
        <p:spPr bwMode="auto">
          <a:xfrm>
            <a:off x="5622925" y="5129213"/>
            <a:ext cx="1828800" cy="304800"/>
          </a:xfrm>
          <a:prstGeom prst="rect">
            <a:avLst/>
          </a:prstGeom>
          <a:noFill/>
          <a:ln w="9525">
            <a:solidFill>
              <a:schemeClr val="tx1"/>
            </a:solidFill>
            <a:miter lim="800000"/>
            <a:headEnd/>
            <a:tailEnd/>
          </a:ln>
        </p:spPr>
        <p:txBody>
          <a:bodyPr wrap="none" anchor="ctr"/>
          <a:lstStyle/>
          <a:p>
            <a:pPr algn="ctr"/>
            <a:r>
              <a:rPr lang="en-US" sz="1400">
                <a:solidFill>
                  <a:srgbClr val="FF0000"/>
                </a:solidFill>
              </a:rPr>
              <a:t>Sequence Number 2</a:t>
            </a:r>
          </a:p>
        </p:txBody>
      </p:sp>
      <p:sp>
        <p:nvSpPr>
          <p:cNvPr id="25610" name="Line 10"/>
          <p:cNvSpPr>
            <a:spLocks noChangeShapeType="1"/>
          </p:cNvSpPr>
          <p:nvPr/>
        </p:nvSpPr>
        <p:spPr bwMode="auto">
          <a:xfrm>
            <a:off x="4403725" y="5662613"/>
            <a:ext cx="0" cy="762000"/>
          </a:xfrm>
          <a:prstGeom prst="line">
            <a:avLst/>
          </a:prstGeom>
          <a:noFill/>
          <a:ln w="57150">
            <a:solidFill>
              <a:schemeClr val="tx1"/>
            </a:solidFill>
            <a:prstDash val="sysDot"/>
            <a:round/>
            <a:headEnd/>
            <a:tailEnd/>
          </a:ln>
        </p:spPr>
        <p:txBody>
          <a:bodyPr/>
          <a:lstStyle/>
          <a:p>
            <a:endParaRPr lang="en-US"/>
          </a:p>
        </p:txBody>
      </p:sp>
      <p:sp>
        <p:nvSpPr>
          <p:cNvPr id="25611" name="Text Box 11"/>
          <p:cNvSpPr txBox="1">
            <a:spLocks noChangeArrowheads="1"/>
          </p:cNvSpPr>
          <p:nvPr/>
        </p:nvSpPr>
        <p:spPr bwMode="auto">
          <a:xfrm>
            <a:off x="6069013" y="5810250"/>
            <a:ext cx="2662237" cy="522288"/>
          </a:xfrm>
          <a:prstGeom prst="rect">
            <a:avLst/>
          </a:prstGeom>
          <a:noFill/>
          <a:ln w="9525">
            <a:noFill/>
            <a:miter lim="800000"/>
            <a:headEnd/>
            <a:tailEnd/>
          </a:ln>
        </p:spPr>
        <p:txBody>
          <a:bodyPr wrap="none">
            <a:spAutoFit/>
          </a:bodyPr>
          <a:lstStyle/>
          <a:p>
            <a:r>
              <a:rPr lang="en-US" sz="1400"/>
              <a:t>Key difference from classical</a:t>
            </a:r>
          </a:p>
          <a:p>
            <a:r>
              <a:rPr lang="en-US" sz="1400"/>
              <a:t>Bellman-Ford protocol</a:t>
            </a:r>
          </a:p>
        </p:txBody>
      </p:sp>
      <p:sp>
        <p:nvSpPr>
          <p:cNvPr id="25612" name="Line 13"/>
          <p:cNvSpPr>
            <a:spLocks noChangeShapeType="1"/>
          </p:cNvSpPr>
          <p:nvPr/>
        </p:nvSpPr>
        <p:spPr bwMode="auto">
          <a:xfrm flipH="1" flipV="1">
            <a:off x="6837363" y="5502275"/>
            <a:ext cx="115887" cy="34607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90600" y="228600"/>
            <a:ext cx="7924800" cy="755650"/>
          </a:xfrm>
        </p:spPr>
        <p:txBody>
          <a:bodyPr/>
          <a:lstStyle/>
          <a:p>
            <a:r>
              <a:rPr lang="en-US" smtClean="0"/>
              <a:t>Dynamic </a:t>
            </a:r>
            <a:r>
              <a:rPr lang="en-US" u="sng" smtClean="0"/>
              <a:t>D</a:t>
            </a:r>
            <a:r>
              <a:rPr lang="en-US" smtClean="0"/>
              <a:t>estination-</a:t>
            </a:r>
            <a:r>
              <a:rPr lang="en-US" u="sng" smtClean="0"/>
              <a:t>S</a:t>
            </a:r>
            <a:r>
              <a:rPr lang="en-US" smtClean="0"/>
              <a:t>equenced </a:t>
            </a:r>
            <a:r>
              <a:rPr lang="en-US" u="sng" smtClean="0"/>
              <a:t>D</a:t>
            </a:r>
            <a:r>
              <a:rPr lang="en-US" smtClean="0"/>
              <a:t>istance-</a:t>
            </a:r>
            <a:r>
              <a:rPr lang="en-US" u="sng" smtClean="0"/>
              <a:t>V</a:t>
            </a:r>
            <a:r>
              <a:rPr lang="en-US" smtClean="0"/>
              <a:t>ector Routing Protocol  (DSDV)</a:t>
            </a:r>
            <a:br>
              <a:rPr lang="en-US" smtClean="0"/>
            </a:br>
            <a:endParaRPr lang="en-US" smtClean="0"/>
          </a:p>
        </p:txBody>
      </p:sp>
      <p:sp>
        <p:nvSpPr>
          <p:cNvPr id="26627" name="Rectangle 3"/>
          <p:cNvSpPr>
            <a:spLocks noGrp="1" noChangeArrowheads="1"/>
          </p:cNvSpPr>
          <p:nvPr>
            <p:ph type="body" idx="1"/>
          </p:nvPr>
        </p:nvSpPr>
        <p:spPr>
          <a:xfrm>
            <a:off x="1036638" y="1295400"/>
            <a:ext cx="7567612" cy="4106863"/>
          </a:xfrm>
        </p:spPr>
        <p:txBody>
          <a:bodyPr/>
          <a:lstStyle/>
          <a:p>
            <a:r>
              <a:rPr lang="en-US" sz="1800" smtClean="0"/>
              <a:t>Each node sends route update packets to its neighbors periodically and also when their routing tables change significantly  </a:t>
            </a:r>
          </a:p>
          <a:p>
            <a:pPr lvl="1"/>
            <a:r>
              <a:rPr lang="en-US" sz="1600" smtClean="0"/>
              <a:t>Route update packet may carry the full routing table update or only an incremental update</a:t>
            </a:r>
          </a:p>
          <a:p>
            <a:endParaRPr lang="en-US" sz="1800" smtClean="0"/>
          </a:p>
          <a:p>
            <a:r>
              <a:rPr lang="en-US" sz="1800" smtClean="0"/>
              <a:t>Each route update packet contains</a:t>
            </a:r>
          </a:p>
          <a:p>
            <a:pPr lvl="1"/>
            <a:r>
              <a:rPr lang="en-US" sz="1600" smtClean="0"/>
              <a:t>Address of known destinations</a:t>
            </a:r>
          </a:p>
          <a:p>
            <a:pPr lvl="1"/>
            <a:r>
              <a:rPr lang="en-US" sz="1600" smtClean="0"/>
              <a:t># of hops to each destination</a:t>
            </a:r>
          </a:p>
          <a:p>
            <a:pPr lvl="1"/>
            <a:r>
              <a:rPr lang="en-US" sz="1600" smtClean="0"/>
              <a:t>A unique </a:t>
            </a:r>
            <a:r>
              <a:rPr lang="en-US" sz="1600" smtClean="0">
                <a:solidFill>
                  <a:schemeClr val="accent1"/>
                </a:solidFill>
              </a:rPr>
              <a:t>sequence number</a:t>
            </a:r>
            <a:r>
              <a:rPr lang="en-US" sz="1600" smtClean="0"/>
              <a:t> assigned by the originator for the route to the destination. </a:t>
            </a:r>
          </a:p>
          <a:p>
            <a:endParaRPr lang="en-US" sz="1800" smtClean="0"/>
          </a:p>
          <a:p>
            <a:r>
              <a:rPr lang="en-US" sz="1800" smtClean="0"/>
              <a:t>Route with the highest (i.e. most recent) sequence number is used. </a:t>
            </a:r>
          </a:p>
          <a:p>
            <a:pPr lvl="1"/>
            <a:endParaRPr lang="en-US" sz="1600" smtClean="0"/>
          </a:p>
          <a:p>
            <a:r>
              <a:rPr lang="en-US" sz="1800" smtClean="0"/>
              <a:t>If two routes have an identical sequence number, the route with the best metric (i.e. shortest route) is used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90600" y="228600"/>
            <a:ext cx="7924800" cy="755650"/>
          </a:xfrm>
        </p:spPr>
        <p:txBody>
          <a:bodyPr/>
          <a:lstStyle/>
          <a:p>
            <a:r>
              <a:rPr lang="en-US" smtClean="0"/>
              <a:t>Dynamic </a:t>
            </a:r>
            <a:r>
              <a:rPr lang="en-US" u="sng" smtClean="0"/>
              <a:t>D</a:t>
            </a:r>
            <a:r>
              <a:rPr lang="en-US" smtClean="0"/>
              <a:t>estination-</a:t>
            </a:r>
            <a:r>
              <a:rPr lang="en-US" u="sng" smtClean="0"/>
              <a:t>S</a:t>
            </a:r>
            <a:r>
              <a:rPr lang="en-US" smtClean="0"/>
              <a:t>equenced </a:t>
            </a:r>
            <a:r>
              <a:rPr lang="en-US" u="sng" smtClean="0"/>
              <a:t>D</a:t>
            </a:r>
            <a:r>
              <a:rPr lang="en-US" smtClean="0"/>
              <a:t>istance-</a:t>
            </a:r>
            <a:r>
              <a:rPr lang="en-US" u="sng" smtClean="0"/>
              <a:t>V</a:t>
            </a:r>
            <a:r>
              <a:rPr lang="en-US" smtClean="0"/>
              <a:t>ector Routing Protocol  (DSDV)</a:t>
            </a:r>
            <a:br>
              <a:rPr lang="en-US" smtClean="0"/>
            </a:br>
            <a:endParaRPr lang="en-US" smtClean="0"/>
          </a:p>
        </p:txBody>
      </p:sp>
      <p:sp>
        <p:nvSpPr>
          <p:cNvPr id="356357" name="Oval 5"/>
          <p:cNvSpPr>
            <a:spLocks noChangeArrowheads="1"/>
          </p:cNvSpPr>
          <p:nvPr/>
        </p:nvSpPr>
        <p:spPr bwMode="auto">
          <a:xfrm>
            <a:off x="1676400" y="1828800"/>
            <a:ext cx="609600" cy="609600"/>
          </a:xfrm>
          <a:prstGeom prst="ellipse">
            <a:avLst/>
          </a:prstGeom>
          <a:noFill/>
          <a:ln w="9525">
            <a:solidFill>
              <a:schemeClr val="tx1"/>
            </a:solidFill>
            <a:round/>
            <a:headEnd/>
            <a:tailEnd/>
          </a:ln>
        </p:spPr>
        <p:txBody>
          <a:bodyPr wrap="none" anchor="ctr"/>
          <a:lstStyle/>
          <a:p>
            <a:pPr algn="ctr"/>
            <a:r>
              <a:rPr lang="en-US" sz="2000"/>
              <a:t>X</a:t>
            </a:r>
          </a:p>
        </p:txBody>
      </p:sp>
      <p:sp>
        <p:nvSpPr>
          <p:cNvPr id="356358" name="Oval 6"/>
          <p:cNvSpPr>
            <a:spLocks noChangeArrowheads="1"/>
          </p:cNvSpPr>
          <p:nvPr/>
        </p:nvSpPr>
        <p:spPr bwMode="auto">
          <a:xfrm>
            <a:off x="6477000" y="18288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356359" name="Oval 7"/>
          <p:cNvSpPr>
            <a:spLocks noChangeArrowheads="1"/>
          </p:cNvSpPr>
          <p:nvPr/>
        </p:nvSpPr>
        <p:spPr bwMode="auto">
          <a:xfrm>
            <a:off x="3276600" y="18288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356360" name="Line 8"/>
          <p:cNvSpPr>
            <a:spLocks noChangeShapeType="1"/>
          </p:cNvSpPr>
          <p:nvPr/>
        </p:nvSpPr>
        <p:spPr bwMode="auto">
          <a:xfrm>
            <a:off x="2286000" y="2133600"/>
            <a:ext cx="990600" cy="0"/>
          </a:xfrm>
          <a:prstGeom prst="line">
            <a:avLst/>
          </a:prstGeom>
          <a:noFill/>
          <a:ln w="9525">
            <a:solidFill>
              <a:schemeClr val="tx1"/>
            </a:solidFill>
            <a:round/>
            <a:headEnd/>
            <a:tailEnd/>
          </a:ln>
        </p:spPr>
        <p:txBody>
          <a:bodyPr/>
          <a:lstStyle/>
          <a:p>
            <a:endParaRPr lang="en-US"/>
          </a:p>
        </p:txBody>
      </p:sp>
      <p:sp>
        <p:nvSpPr>
          <p:cNvPr id="356361" name="Oval 9"/>
          <p:cNvSpPr>
            <a:spLocks noChangeArrowheads="1"/>
          </p:cNvSpPr>
          <p:nvPr/>
        </p:nvSpPr>
        <p:spPr bwMode="auto">
          <a:xfrm>
            <a:off x="4876800" y="1828800"/>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356362" name="Line 10"/>
          <p:cNvSpPr>
            <a:spLocks noChangeShapeType="1"/>
          </p:cNvSpPr>
          <p:nvPr/>
        </p:nvSpPr>
        <p:spPr bwMode="auto">
          <a:xfrm>
            <a:off x="3886200" y="2133600"/>
            <a:ext cx="990600" cy="0"/>
          </a:xfrm>
          <a:prstGeom prst="line">
            <a:avLst/>
          </a:prstGeom>
          <a:noFill/>
          <a:ln w="9525">
            <a:solidFill>
              <a:schemeClr val="tx1"/>
            </a:solidFill>
            <a:round/>
            <a:headEnd/>
            <a:tailEnd/>
          </a:ln>
        </p:spPr>
        <p:txBody>
          <a:bodyPr/>
          <a:lstStyle/>
          <a:p>
            <a:endParaRPr lang="en-US"/>
          </a:p>
        </p:txBody>
      </p:sp>
      <p:sp>
        <p:nvSpPr>
          <p:cNvPr id="356364" name="Line 12"/>
          <p:cNvSpPr>
            <a:spLocks noChangeShapeType="1"/>
          </p:cNvSpPr>
          <p:nvPr/>
        </p:nvSpPr>
        <p:spPr bwMode="auto">
          <a:xfrm>
            <a:off x="5486400" y="2133600"/>
            <a:ext cx="990600" cy="0"/>
          </a:xfrm>
          <a:prstGeom prst="line">
            <a:avLst/>
          </a:prstGeom>
          <a:noFill/>
          <a:ln w="9525">
            <a:solidFill>
              <a:schemeClr val="tx1"/>
            </a:solidFill>
            <a:round/>
            <a:headEnd/>
            <a:tailEnd/>
          </a:ln>
        </p:spPr>
        <p:txBody>
          <a:bodyPr/>
          <a:lstStyle/>
          <a:p>
            <a:endParaRPr lang="en-US"/>
          </a:p>
        </p:txBody>
      </p:sp>
      <p:sp>
        <p:nvSpPr>
          <p:cNvPr id="356365" name="Line 13"/>
          <p:cNvSpPr>
            <a:spLocks noChangeShapeType="1"/>
          </p:cNvSpPr>
          <p:nvPr/>
        </p:nvSpPr>
        <p:spPr bwMode="auto">
          <a:xfrm flipH="1">
            <a:off x="2286000" y="2514600"/>
            <a:ext cx="1219200" cy="0"/>
          </a:xfrm>
          <a:prstGeom prst="line">
            <a:avLst/>
          </a:prstGeom>
          <a:noFill/>
          <a:ln w="9525">
            <a:solidFill>
              <a:schemeClr val="tx1"/>
            </a:solidFill>
            <a:round/>
            <a:headEnd/>
            <a:tailEnd type="triangle" w="med" len="med"/>
          </a:ln>
        </p:spPr>
        <p:txBody>
          <a:bodyPr/>
          <a:lstStyle/>
          <a:p>
            <a:endParaRPr lang="en-US"/>
          </a:p>
        </p:txBody>
      </p:sp>
      <p:sp>
        <p:nvSpPr>
          <p:cNvPr id="356366" name="Text Box 14"/>
          <p:cNvSpPr txBox="1">
            <a:spLocks noChangeArrowheads="1"/>
          </p:cNvSpPr>
          <p:nvPr/>
        </p:nvSpPr>
        <p:spPr bwMode="auto">
          <a:xfrm>
            <a:off x="2117725" y="2514600"/>
            <a:ext cx="4699000" cy="304800"/>
          </a:xfrm>
          <a:prstGeom prst="rect">
            <a:avLst/>
          </a:prstGeom>
          <a:noFill/>
          <a:ln w="9525">
            <a:noFill/>
            <a:miter lim="800000"/>
            <a:headEnd/>
            <a:tailEnd/>
          </a:ln>
        </p:spPr>
        <p:txBody>
          <a:bodyPr wrap="none">
            <a:spAutoFit/>
          </a:bodyPr>
          <a:lstStyle/>
          <a:p>
            <a:r>
              <a:rPr lang="en-US" sz="1400"/>
              <a:t>Route Update (Y, Hop count to distance = 2, Seq. #=1)</a:t>
            </a:r>
          </a:p>
        </p:txBody>
      </p:sp>
      <p:sp>
        <p:nvSpPr>
          <p:cNvPr id="356367" name="Line 15"/>
          <p:cNvSpPr>
            <a:spLocks noChangeShapeType="1"/>
          </p:cNvSpPr>
          <p:nvPr/>
        </p:nvSpPr>
        <p:spPr bwMode="auto">
          <a:xfrm>
            <a:off x="2209800" y="1600200"/>
            <a:ext cx="4343400" cy="0"/>
          </a:xfrm>
          <a:prstGeom prst="line">
            <a:avLst/>
          </a:prstGeom>
          <a:noFill/>
          <a:ln w="38100">
            <a:solidFill>
              <a:schemeClr val="hlink"/>
            </a:solidFill>
            <a:prstDash val="dash"/>
            <a:round/>
            <a:headEnd/>
            <a:tailEnd/>
          </a:ln>
        </p:spPr>
        <p:txBody>
          <a:bodyPr/>
          <a:lstStyle/>
          <a:p>
            <a:endParaRPr lang="en-US"/>
          </a:p>
        </p:txBody>
      </p:sp>
      <p:sp>
        <p:nvSpPr>
          <p:cNvPr id="356368" name="Text Box 16"/>
          <p:cNvSpPr txBox="1">
            <a:spLocks noChangeArrowheads="1"/>
          </p:cNvSpPr>
          <p:nvPr/>
        </p:nvSpPr>
        <p:spPr bwMode="auto">
          <a:xfrm>
            <a:off x="2286000" y="1295400"/>
            <a:ext cx="4349750" cy="304800"/>
          </a:xfrm>
          <a:prstGeom prst="rect">
            <a:avLst/>
          </a:prstGeom>
          <a:noFill/>
          <a:ln w="9525">
            <a:noFill/>
            <a:miter lim="800000"/>
            <a:headEnd/>
            <a:tailEnd/>
          </a:ln>
        </p:spPr>
        <p:txBody>
          <a:bodyPr wrap="none">
            <a:spAutoFit/>
          </a:bodyPr>
          <a:lstStyle/>
          <a:p>
            <a:r>
              <a:rPr lang="en-US" sz="1400"/>
              <a:t>Route used by X for destination Y (sequence #=1)</a:t>
            </a:r>
          </a:p>
        </p:txBody>
      </p:sp>
      <p:sp>
        <p:nvSpPr>
          <p:cNvPr id="356369" name="Oval 17"/>
          <p:cNvSpPr>
            <a:spLocks noChangeArrowheads="1"/>
          </p:cNvSpPr>
          <p:nvPr/>
        </p:nvSpPr>
        <p:spPr bwMode="auto">
          <a:xfrm>
            <a:off x="1676400" y="4114800"/>
            <a:ext cx="609600" cy="609600"/>
          </a:xfrm>
          <a:prstGeom prst="ellipse">
            <a:avLst/>
          </a:prstGeom>
          <a:noFill/>
          <a:ln w="9525">
            <a:solidFill>
              <a:schemeClr val="tx1"/>
            </a:solidFill>
            <a:round/>
            <a:headEnd/>
            <a:tailEnd/>
          </a:ln>
        </p:spPr>
        <p:txBody>
          <a:bodyPr wrap="none" anchor="ctr"/>
          <a:lstStyle/>
          <a:p>
            <a:pPr algn="ctr"/>
            <a:r>
              <a:rPr lang="en-US" sz="2000"/>
              <a:t>X</a:t>
            </a:r>
          </a:p>
        </p:txBody>
      </p:sp>
      <p:sp>
        <p:nvSpPr>
          <p:cNvPr id="356370" name="Oval 18"/>
          <p:cNvSpPr>
            <a:spLocks noChangeArrowheads="1"/>
          </p:cNvSpPr>
          <p:nvPr/>
        </p:nvSpPr>
        <p:spPr bwMode="auto">
          <a:xfrm>
            <a:off x="6477000" y="41148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356371" name="Oval 19"/>
          <p:cNvSpPr>
            <a:spLocks noChangeArrowheads="1"/>
          </p:cNvSpPr>
          <p:nvPr/>
        </p:nvSpPr>
        <p:spPr bwMode="auto">
          <a:xfrm>
            <a:off x="3276600" y="41148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356372" name="Line 20"/>
          <p:cNvSpPr>
            <a:spLocks noChangeShapeType="1"/>
          </p:cNvSpPr>
          <p:nvPr/>
        </p:nvSpPr>
        <p:spPr bwMode="auto">
          <a:xfrm>
            <a:off x="2286000" y="4419600"/>
            <a:ext cx="990600" cy="0"/>
          </a:xfrm>
          <a:prstGeom prst="line">
            <a:avLst/>
          </a:prstGeom>
          <a:noFill/>
          <a:ln w="9525">
            <a:solidFill>
              <a:schemeClr val="tx1"/>
            </a:solidFill>
            <a:round/>
            <a:headEnd/>
            <a:tailEnd/>
          </a:ln>
        </p:spPr>
        <p:txBody>
          <a:bodyPr/>
          <a:lstStyle/>
          <a:p>
            <a:endParaRPr lang="en-US"/>
          </a:p>
        </p:txBody>
      </p:sp>
      <p:sp>
        <p:nvSpPr>
          <p:cNvPr id="356374" name="Line 22"/>
          <p:cNvSpPr>
            <a:spLocks noChangeShapeType="1"/>
          </p:cNvSpPr>
          <p:nvPr/>
        </p:nvSpPr>
        <p:spPr bwMode="auto">
          <a:xfrm>
            <a:off x="3886200" y="4419600"/>
            <a:ext cx="2514600" cy="0"/>
          </a:xfrm>
          <a:prstGeom prst="line">
            <a:avLst/>
          </a:prstGeom>
          <a:noFill/>
          <a:ln w="9525">
            <a:solidFill>
              <a:schemeClr val="tx1"/>
            </a:solidFill>
            <a:round/>
            <a:headEnd/>
            <a:tailEnd/>
          </a:ln>
        </p:spPr>
        <p:txBody>
          <a:bodyPr/>
          <a:lstStyle/>
          <a:p>
            <a:endParaRPr lang="en-US"/>
          </a:p>
        </p:txBody>
      </p:sp>
      <p:sp>
        <p:nvSpPr>
          <p:cNvPr id="356376" name="Line 24"/>
          <p:cNvSpPr>
            <a:spLocks noChangeShapeType="1"/>
          </p:cNvSpPr>
          <p:nvPr/>
        </p:nvSpPr>
        <p:spPr bwMode="auto">
          <a:xfrm flipH="1">
            <a:off x="2286000" y="4953000"/>
            <a:ext cx="1219200" cy="0"/>
          </a:xfrm>
          <a:prstGeom prst="line">
            <a:avLst/>
          </a:prstGeom>
          <a:noFill/>
          <a:ln w="9525">
            <a:solidFill>
              <a:schemeClr val="tx1"/>
            </a:solidFill>
            <a:round/>
            <a:headEnd/>
            <a:tailEnd type="triangle" w="med" len="med"/>
          </a:ln>
        </p:spPr>
        <p:txBody>
          <a:bodyPr/>
          <a:lstStyle/>
          <a:p>
            <a:endParaRPr lang="en-US"/>
          </a:p>
        </p:txBody>
      </p:sp>
      <p:sp>
        <p:nvSpPr>
          <p:cNvPr id="356377" name="Text Box 25"/>
          <p:cNvSpPr txBox="1">
            <a:spLocks noChangeArrowheads="1"/>
          </p:cNvSpPr>
          <p:nvPr/>
        </p:nvSpPr>
        <p:spPr bwMode="auto">
          <a:xfrm>
            <a:off x="2209800" y="4953000"/>
            <a:ext cx="4699000" cy="304800"/>
          </a:xfrm>
          <a:prstGeom prst="rect">
            <a:avLst/>
          </a:prstGeom>
          <a:noFill/>
          <a:ln w="9525">
            <a:noFill/>
            <a:miter lim="800000"/>
            <a:headEnd/>
            <a:tailEnd/>
          </a:ln>
        </p:spPr>
        <p:txBody>
          <a:bodyPr wrap="none">
            <a:spAutoFit/>
          </a:bodyPr>
          <a:lstStyle/>
          <a:p>
            <a:r>
              <a:rPr lang="en-US" sz="1400"/>
              <a:t>Route Update (Y, Hop count to distance = 1, Seq. #=2)</a:t>
            </a:r>
          </a:p>
        </p:txBody>
      </p:sp>
      <p:sp>
        <p:nvSpPr>
          <p:cNvPr id="356378" name="Line 26"/>
          <p:cNvSpPr>
            <a:spLocks noChangeShapeType="1"/>
          </p:cNvSpPr>
          <p:nvPr/>
        </p:nvSpPr>
        <p:spPr bwMode="auto">
          <a:xfrm>
            <a:off x="2133600" y="4038600"/>
            <a:ext cx="4343400" cy="0"/>
          </a:xfrm>
          <a:prstGeom prst="line">
            <a:avLst/>
          </a:prstGeom>
          <a:noFill/>
          <a:ln w="38100">
            <a:solidFill>
              <a:srgbClr val="FF0000"/>
            </a:solidFill>
            <a:prstDash val="dash"/>
            <a:round/>
            <a:headEnd/>
            <a:tailEnd/>
          </a:ln>
        </p:spPr>
        <p:txBody>
          <a:bodyPr/>
          <a:lstStyle/>
          <a:p>
            <a:endParaRPr lang="en-US"/>
          </a:p>
        </p:txBody>
      </p:sp>
      <p:sp>
        <p:nvSpPr>
          <p:cNvPr id="356379" name="Text Box 27"/>
          <p:cNvSpPr txBox="1">
            <a:spLocks noChangeArrowheads="1"/>
          </p:cNvSpPr>
          <p:nvPr/>
        </p:nvSpPr>
        <p:spPr bwMode="auto">
          <a:xfrm>
            <a:off x="2209800" y="3733800"/>
            <a:ext cx="4349750" cy="304800"/>
          </a:xfrm>
          <a:prstGeom prst="rect">
            <a:avLst/>
          </a:prstGeom>
          <a:noFill/>
          <a:ln w="9525">
            <a:noFill/>
            <a:miter lim="800000"/>
            <a:headEnd/>
            <a:tailEnd/>
          </a:ln>
        </p:spPr>
        <p:txBody>
          <a:bodyPr wrap="none">
            <a:spAutoFit/>
          </a:bodyPr>
          <a:lstStyle/>
          <a:p>
            <a:r>
              <a:rPr lang="en-US" sz="1400"/>
              <a:t>Route used by X for destination Y (sequence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63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63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63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63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63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63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63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636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63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636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636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636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637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637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637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637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637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637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563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56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7" grpId="0" animBg="1"/>
      <p:bldP spid="356358" grpId="0" animBg="1"/>
      <p:bldP spid="356359" grpId="0" animBg="1"/>
      <p:bldP spid="356360" grpId="0" animBg="1"/>
      <p:bldP spid="356361" grpId="0" animBg="1"/>
      <p:bldP spid="356362" grpId="0" animBg="1"/>
      <p:bldP spid="356364" grpId="0" animBg="1"/>
      <p:bldP spid="356365" grpId="0" animBg="1"/>
      <p:bldP spid="356366" grpId="0"/>
      <p:bldP spid="356367" grpId="0" animBg="1"/>
      <p:bldP spid="356368" grpId="0"/>
      <p:bldP spid="356369" grpId="0" animBg="1"/>
      <p:bldP spid="356370" grpId="0" animBg="1"/>
      <p:bldP spid="356371" grpId="0" animBg="1"/>
      <p:bldP spid="356372" grpId="0" animBg="1"/>
      <p:bldP spid="356374" grpId="0" animBg="1"/>
      <p:bldP spid="356376" grpId="0" animBg="1"/>
      <p:bldP spid="356377" grpId="0"/>
      <p:bldP spid="356378" grpId="0" animBg="1"/>
      <p:bldP spid="35637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36638" y="158750"/>
            <a:ext cx="7412037" cy="755650"/>
          </a:xfrm>
        </p:spPr>
        <p:txBody>
          <a:bodyPr/>
          <a:lstStyle/>
          <a:p>
            <a:r>
              <a:rPr lang="en-US" dirty="0" smtClean="0"/>
              <a:t>Wireless Routing Protocol (WRP) (1 / 7)</a:t>
            </a:r>
          </a:p>
        </p:txBody>
      </p:sp>
      <p:sp>
        <p:nvSpPr>
          <p:cNvPr id="28675" name="Rectangle 3"/>
          <p:cNvSpPr>
            <a:spLocks noGrp="1" noChangeArrowheads="1"/>
          </p:cNvSpPr>
          <p:nvPr>
            <p:ph type="body" idx="1"/>
          </p:nvPr>
        </p:nvSpPr>
        <p:spPr>
          <a:xfrm>
            <a:off x="1036638" y="838200"/>
            <a:ext cx="7413625" cy="4564063"/>
          </a:xfrm>
        </p:spPr>
        <p:txBody>
          <a:bodyPr/>
          <a:lstStyle/>
          <a:p>
            <a:r>
              <a:rPr lang="en-US" smtClean="0"/>
              <a:t>Another </a:t>
            </a:r>
            <a:r>
              <a:rPr lang="en-US" smtClean="0">
                <a:solidFill>
                  <a:srgbClr val="FF0000"/>
                </a:solidFill>
              </a:rPr>
              <a:t>distance-vector</a:t>
            </a:r>
            <a:r>
              <a:rPr lang="en-US" smtClean="0"/>
              <a:t> routing protocol</a:t>
            </a:r>
          </a:p>
          <a:p>
            <a:endParaRPr lang="en-US" smtClean="0"/>
          </a:p>
          <a:p>
            <a:r>
              <a:rPr lang="en-US" smtClean="0"/>
              <a:t>Each node maintain 4 tables</a:t>
            </a:r>
          </a:p>
          <a:p>
            <a:pPr lvl="1"/>
            <a:r>
              <a:rPr lang="en-US" smtClean="0"/>
              <a:t>Distance Table</a:t>
            </a:r>
          </a:p>
          <a:p>
            <a:pPr lvl="1"/>
            <a:r>
              <a:rPr lang="en-US" smtClean="0"/>
              <a:t>Routing Table</a:t>
            </a:r>
          </a:p>
          <a:p>
            <a:pPr lvl="1"/>
            <a:r>
              <a:rPr lang="en-US" smtClean="0"/>
              <a:t>Link-Cost Table</a:t>
            </a:r>
          </a:p>
          <a:p>
            <a:pPr lvl="1"/>
            <a:r>
              <a:rPr lang="en-US" smtClean="0"/>
              <a:t>Message Retransmission List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36638" y="234950"/>
            <a:ext cx="7412037" cy="755650"/>
          </a:xfrm>
        </p:spPr>
        <p:txBody>
          <a:bodyPr/>
          <a:lstStyle/>
          <a:p>
            <a:r>
              <a:rPr lang="en-US" sz="2400" dirty="0" smtClean="0"/>
              <a:t>Wireless Routing Protocol (WAP) (2 / 7)</a:t>
            </a:r>
            <a:br>
              <a:rPr lang="en-US" sz="2400" dirty="0" smtClean="0"/>
            </a:br>
            <a:r>
              <a:rPr lang="en-US" sz="2400" i="1" dirty="0" smtClean="0">
                <a:solidFill>
                  <a:schemeClr val="accent1"/>
                </a:solidFill>
              </a:rPr>
              <a:t>Distance Table</a:t>
            </a:r>
            <a:r>
              <a:rPr lang="en-US" sz="2400" i="1" dirty="0" smtClean="0"/>
              <a:t> </a:t>
            </a:r>
          </a:p>
        </p:txBody>
      </p:sp>
      <p:sp>
        <p:nvSpPr>
          <p:cNvPr id="29699" name="Rectangle 3"/>
          <p:cNvSpPr>
            <a:spLocks noGrp="1" noChangeArrowheads="1"/>
          </p:cNvSpPr>
          <p:nvPr>
            <p:ph type="body" idx="1"/>
          </p:nvPr>
        </p:nvSpPr>
        <p:spPr>
          <a:xfrm>
            <a:off x="1036638" y="1150938"/>
            <a:ext cx="7413625" cy="4564062"/>
          </a:xfrm>
        </p:spPr>
        <p:txBody>
          <a:bodyPr/>
          <a:lstStyle/>
          <a:p>
            <a:r>
              <a:rPr lang="en-US" smtClean="0"/>
              <a:t>Distance to each destination via each neighbor</a:t>
            </a:r>
          </a:p>
          <a:p>
            <a:endParaRPr lang="en-US" smtClean="0"/>
          </a:p>
          <a:p>
            <a:r>
              <a:rPr lang="en-US" smtClean="0"/>
              <a:t>The downstream neighbor of each neighbor through which a path is realized </a:t>
            </a:r>
          </a:p>
        </p:txBody>
      </p:sp>
      <p:sp>
        <p:nvSpPr>
          <p:cNvPr id="29700" name="Oval 4"/>
          <p:cNvSpPr>
            <a:spLocks noChangeArrowheads="1"/>
          </p:cNvSpPr>
          <p:nvPr/>
        </p:nvSpPr>
        <p:spPr bwMode="auto">
          <a:xfrm>
            <a:off x="1752600" y="3810000"/>
            <a:ext cx="609600" cy="609600"/>
          </a:xfrm>
          <a:prstGeom prst="ellipse">
            <a:avLst/>
          </a:prstGeom>
          <a:noFill/>
          <a:ln w="9525">
            <a:solidFill>
              <a:schemeClr val="tx1"/>
            </a:solidFill>
            <a:round/>
            <a:headEnd/>
            <a:tailEnd/>
          </a:ln>
        </p:spPr>
        <p:txBody>
          <a:bodyPr wrap="none" anchor="ctr"/>
          <a:lstStyle/>
          <a:p>
            <a:pPr algn="ctr"/>
            <a:r>
              <a:rPr lang="en-US" sz="2000"/>
              <a:t>X</a:t>
            </a:r>
          </a:p>
        </p:txBody>
      </p:sp>
      <p:sp>
        <p:nvSpPr>
          <p:cNvPr id="29701" name="Oval 5"/>
          <p:cNvSpPr>
            <a:spLocks noChangeArrowheads="1"/>
          </p:cNvSpPr>
          <p:nvPr/>
        </p:nvSpPr>
        <p:spPr bwMode="auto">
          <a:xfrm>
            <a:off x="7162800" y="38862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29702" name="Oval 6"/>
          <p:cNvSpPr>
            <a:spLocks noChangeArrowheads="1"/>
          </p:cNvSpPr>
          <p:nvPr/>
        </p:nvSpPr>
        <p:spPr bwMode="auto">
          <a:xfrm>
            <a:off x="3352800" y="38100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29703" name="Line 7"/>
          <p:cNvSpPr>
            <a:spLocks noChangeShapeType="1"/>
          </p:cNvSpPr>
          <p:nvPr/>
        </p:nvSpPr>
        <p:spPr bwMode="auto">
          <a:xfrm>
            <a:off x="2362200" y="4114800"/>
            <a:ext cx="990600" cy="0"/>
          </a:xfrm>
          <a:prstGeom prst="line">
            <a:avLst/>
          </a:prstGeom>
          <a:noFill/>
          <a:ln w="9525">
            <a:solidFill>
              <a:schemeClr val="tx1"/>
            </a:solidFill>
            <a:round/>
            <a:headEnd/>
            <a:tailEnd/>
          </a:ln>
        </p:spPr>
        <p:txBody>
          <a:bodyPr/>
          <a:lstStyle/>
          <a:p>
            <a:endParaRPr lang="en-US"/>
          </a:p>
        </p:txBody>
      </p:sp>
      <p:sp>
        <p:nvSpPr>
          <p:cNvPr id="29704" name="Oval 8"/>
          <p:cNvSpPr>
            <a:spLocks noChangeArrowheads="1"/>
          </p:cNvSpPr>
          <p:nvPr/>
        </p:nvSpPr>
        <p:spPr bwMode="auto">
          <a:xfrm>
            <a:off x="4953000" y="3810000"/>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29705" name="Line 9"/>
          <p:cNvSpPr>
            <a:spLocks noChangeShapeType="1"/>
          </p:cNvSpPr>
          <p:nvPr/>
        </p:nvSpPr>
        <p:spPr bwMode="auto">
          <a:xfrm>
            <a:off x="3962400" y="4114800"/>
            <a:ext cx="990600" cy="0"/>
          </a:xfrm>
          <a:prstGeom prst="line">
            <a:avLst/>
          </a:prstGeom>
          <a:noFill/>
          <a:ln w="9525">
            <a:solidFill>
              <a:schemeClr val="tx1"/>
            </a:solidFill>
            <a:round/>
            <a:headEnd/>
            <a:tailEnd/>
          </a:ln>
        </p:spPr>
        <p:txBody>
          <a:bodyPr/>
          <a:lstStyle/>
          <a:p>
            <a:endParaRPr lang="en-US"/>
          </a:p>
        </p:txBody>
      </p:sp>
      <p:sp>
        <p:nvSpPr>
          <p:cNvPr id="29706" name="Line 10"/>
          <p:cNvSpPr>
            <a:spLocks noChangeShapeType="1"/>
          </p:cNvSpPr>
          <p:nvPr/>
        </p:nvSpPr>
        <p:spPr bwMode="auto">
          <a:xfrm>
            <a:off x="5791200" y="4114800"/>
            <a:ext cx="1295400" cy="0"/>
          </a:xfrm>
          <a:prstGeom prst="line">
            <a:avLst/>
          </a:prstGeom>
          <a:noFill/>
          <a:ln w="9525">
            <a:solidFill>
              <a:schemeClr val="tx1"/>
            </a:solidFill>
            <a:prstDash val="dash"/>
            <a:round/>
            <a:headEnd/>
            <a:tailEnd/>
          </a:ln>
        </p:spPr>
        <p:txBody>
          <a:bodyPr/>
          <a:lstStyle/>
          <a:p>
            <a:endParaRPr lang="en-US"/>
          </a:p>
        </p:txBody>
      </p:sp>
      <p:sp>
        <p:nvSpPr>
          <p:cNvPr id="29707" name="Line 11"/>
          <p:cNvSpPr>
            <a:spLocks noChangeShapeType="1"/>
          </p:cNvSpPr>
          <p:nvPr/>
        </p:nvSpPr>
        <p:spPr bwMode="auto">
          <a:xfrm flipH="1">
            <a:off x="2057400" y="4724400"/>
            <a:ext cx="0" cy="1295400"/>
          </a:xfrm>
          <a:prstGeom prst="line">
            <a:avLst/>
          </a:prstGeom>
          <a:noFill/>
          <a:ln w="9525">
            <a:solidFill>
              <a:schemeClr val="tx1"/>
            </a:solidFill>
            <a:round/>
            <a:headEnd/>
            <a:tailEnd/>
          </a:ln>
        </p:spPr>
        <p:txBody>
          <a:bodyPr/>
          <a:lstStyle/>
          <a:p>
            <a:endParaRPr lang="en-US"/>
          </a:p>
        </p:txBody>
      </p:sp>
      <p:sp>
        <p:nvSpPr>
          <p:cNvPr id="29708" name="Line 12"/>
          <p:cNvSpPr>
            <a:spLocks noChangeShapeType="1"/>
          </p:cNvSpPr>
          <p:nvPr/>
        </p:nvSpPr>
        <p:spPr bwMode="auto">
          <a:xfrm flipH="1">
            <a:off x="7467600" y="4724400"/>
            <a:ext cx="0" cy="1295400"/>
          </a:xfrm>
          <a:prstGeom prst="line">
            <a:avLst/>
          </a:prstGeom>
          <a:noFill/>
          <a:ln w="9525">
            <a:solidFill>
              <a:schemeClr val="tx1"/>
            </a:solidFill>
            <a:round/>
            <a:headEnd/>
            <a:tailEnd/>
          </a:ln>
        </p:spPr>
        <p:txBody>
          <a:bodyPr/>
          <a:lstStyle/>
          <a:p>
            <a:endParaRPr lang="en-US"/>
          </a:p>
        </p:txBody>
      </p:sp>
      <p:sp>
        <p:nvSpPr>
          <p:cNvPr id="29709" name="Text Box 13"/>
          <p:cNvSpPr txBox="1">
            <a:spLocks noChangeArrowheads="1"/>
          </p:cNvSpPr>
          <p:nvPr/>
        </p:nvSpPr>
        <p:spPr bwMode="auto">
          <a:xfrm>
            <a:off x="7062788" y="3505200"/>
            <a:ext cx="1014412" cy="274638"/>
          </a:xfrm>
          <a:prstGeom prst="rect">
            <a:avLst/>
          </a:prstGeom>
          <a:noFill/>
          <a:ln w="9525">
            <a:noFill/>
            <a:miter lim="800000"/>
            <a:headEnd/>
            <a:tailEnd/>
          </a:ln>
        </p:spPr>
        <p:txBody>
          <a:bodyPr wrap="none">
            <a:spAutoFit/>
          </a:bodyPr>
          <a:lstStyle/>
          <a:p>
            <a:r>
              <a:rPr lang="en-US" sz="1200"/>
              <a:t>Destination</a:t>
            </a:r>
          </a:p>
        </p:txBody>
      </p:sp>
      <p:sp>
        <p:nvSpPr>
          <p:cNvPr id="29710" name="Line 14"/>
          <p:cNvSpPr>
            <a:spLocks noChangeShapeType="1"/>
          </p:cNvSpPr>
          <p:nvPr/>
        </p:nvSpPr>
        <p:spPr bwMode="auto">
          <a:xfrm>
            <a:off x="2057400" y="5410200"/>
            <a:ext cx="5410200"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29711" name="Text Box 15"/>
          <p:cNvSpPr txBox="1">
            <a:spLocks noChangeArrowheads="1"/>
          </p:cNvSpPr>
          <p:nvPr/>
        </p:nvSpPr>
        <p:spPr bwMode="auto">
          <a:xfrm>
            <a:off x="3733800" y="5105400"/>
            <a:ext cx="2709863" cy="274638"/>
          </a:xfrm>
          <a:prstGeom prst="rect">
            <a:avLst/>
          </a:prstGeom>
          <a:noFill/>
          <a:ln w="9525">
            <a:noFill/>
            <a:miter lim="800000"/>
            <a:headEnd/>
            <a:tailEnd/>
          </a:ln>
        </p:spPr>
        <p:txBody>
          <a:bodyPr wrap="none">
            <a:spAutoFit/>
          </a:bodyPr>
          <a:lstStyle/>
          <a:p>
            <a:r>
              <a:rPr lang="en-US" sz="1200"/>
              <a:t>Hop-Count Distance to Destination</a:t>
            </a:r>
          </a:p>
        </p:txBody>
      </p:sp>
      <p:sp>
        <p:nvSpPr>
          <p:cNvPr id="29712" name="AutoShape 16"/>
          <p:cNvSpPr>
            <a:spLocks/>
          </p:cNvSpPr>
          <p:nvPr/>
        </p:nvSpPr>
        <p:spPr bwMode="auto">
          <a:xfrm rot="5400000">
            <a:off x="3467100" y="1790700"/>
            <a:ext cx="304800" cy="3276600"/>
          </a:xfrm>
          <a:prstGeom prst="leftBrace">
            <a:avLst>
              <a:gd name="adj1" fmla="val 89583"/>
              <a:gd name="adj2" fmla="val 50000"/>
            </a:avLst>
          </a:prstGeom>
          <a:noFill/>
          <a:ln w="9525">
            <a:solidFill>
              <a:schemeClr val="tx1"/>
            </a:solidFill>
            <a:round/>
            <a:headEnd/>
            <a:tailEnd/>
          </a:ln>
        </p:spPr>
        <p:txBody>
          <a:bodyPr wrap="none" anchor="ctr"/>
          <a:lstStyle/>
          <a:p>
            <a:endParaRPr lang="en-US"/>
          </a:p>
        </p:txBody>
      </p:sp>
      <p:sp>
        <p:nvSpPr>
          <p:cNvPr id="29713" name="Text Box 17"/>
          <p:cNvSpPr txBox="1">
            <a:spLocks noChangeArrowheads="1"/>
          </p:cNvSpPr>
          <p:nvPr/>
        </p:nvSpPr>
        <p:spPr bwMode="auto">
          <a:xfrm>
            <a:off x="1905000" y="3048000"/>
            <a:ext cx="3921125" cy="274638"/>
          </a:xfrm>
          <a:prstGeom prst="rect">
            <a:avLst/>
          </a:prstGeom>
          <a:noFill/>
          <a:ln w="9525">
            <a:noFill/>
            <a:miter lim="800000"/>
            <a:headEnd/>
            <a:tailEnd/>
          </a:ln>
        </p:spPr>
        <p:txBody>
          <a:bodyPr wrap="none">
            <a:spAutoFit/>
          </a:bodyPr>
          <a:lstStyle/>
          <a:p>
            <a:r>
              <a:rPr lang="en-US" sz="1200"/>
              <a:t>Node X remembers a 2-hop path toward destination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36638" y="234950"/>
            <a:ext cx="7412037" cy="755650"/>
          </a:xfrm>
        </p:spPr>
        <p:txBody>
          <a:bodyPr/>
          <a:lstStyle/>
          <a:p>
            <a:r>
              <a:rPr lang="en-US" dirty="0" smtClean="0"/>
              <a:t>Wireless Routing Protocol (WAP) (3 / 7)</a:t>
            </a:r>
            <a:r>
              <a:rPr lang="en-US" sz="2400" dirty="0" smtClean="0"/>
              <a:t/>
            </a:r>
            <a:br>
              <a:rPr lang="en-US" sz="2400" dirty="0" smtClean="0"/>
            </a:br>
            <a:r>
              <a:rPr lang="en-US" sz="2400" i="1" dirty="0" smtClean="0">
                <a:solidFill>
                  <a:schemeClr val="accent1"/>
                </a:solidFill>
              </a:rPr>
              <a:t>Routing Table</a:t>
            </a:r>
            <a:r>
              <a:rPr lang="en-US" sz="2400" i="1" dirty="0" smtClean="0"/>
              <a:t> </a:t>
            </a:r>
          </a:p>
        </p:txBody>
      </p:sp>
      <p:sp>
        <p:nvSpPr>
          <p:cNvPr id="30723" name="Rectangle 3"/>
          <p:cNvSpPr>
            <a:spLocks noGrp="1" noChangeArrowheads="1"/>
          </p:cNvSpPr>
          <p:nvPr>
            <p:ph type="body" idx="1"/>
          </p:nvPr>
        </p:nvSpPr>
        <p:spPr>
          <a:xfrm>
            <a:off x="990600" y="1295400"/>
            <a:ext cx="7413625" cy="4564063"/>
          </a:xfrm>
        </p:spPr>
        <p:txBody>
          <a:bodyPr/>
          <a:lstStyle/>
          <a:p>
            <a:r>
              <a:rPr lang="en-US" smtClean="0"/>
              <a:t>Distance to each destination node, </a:t>
            </a:r>
          </a:p>
          <a:p>
            <a:endParaRPr lang="en-US" smtClean="0"/>
          </a:p>
          <a:p>
            <a:r>
              <a:rPr lang="en-US" smtClean="0"/>
              <a:t>Predecessor node and successor node for each path </a:t>
            </a:r>
          </a:p>
          <a:p>
            <a:endParaRPr lang="en-US" smtClean="0"/>
          </a:p>
          <a:p>
            <a:r>
              <a:rPr lang="en-US" smtClean="0"/>
              <a:t>A tag to identify if the routing entry is a simple path, a loop, or invalid. </a:t>
            </a:r>
          </a:p>
        </p:txBody>
      </p:sp>
      <p:sp>
        <p:nvSpPr>
          <p:cNvPr id="30724" name="Oval 4"/>
          <p:cNvSpPr>
            <a:spLocks noChangeArrowheads="1"/>
          </p:cNvSpPr>
          <p:nvPr/>
        </p:nvSpPr>
        <p:spPr bwMode="auto">
          <a:xfrm>
            <a:off x="1785938" y="4314825"/>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30725" name="Oval 5"/>
          <p:cNvSpPr>
            <a:spLocks noChangeArrowheads="1"/>
          </p:cNvSpPr>
          <p:nvPr/>
        </p:nvSpPr>
        <p:spPr bwMode="auto">
          <a:xfrm>
            <a:off x="6434138" y="4314825"/>
            <a:ext cx="609600" cy="609600"/>
          </a:xfrm>
          <a:prstGeom prst="ellipse">
            <a:avLst/>
          </a:prstGeom>
          <a:solidFill>
            <a:srgbClr val="CCFF33"/>
          </a:solidFill>
          <a:ln w="9525">
            <a:solidFill>
              <a:schemeClr val="tx1"/>
            </a:solidFill>
            <a:round/>
            <a:headEnd/>
            <a:tailEnd/>
          </a:ln>
        </p:spPr>
        <p:txBody>
          <a:bodyPr wrap="none" anchor="ctr"/>
          <a:lstStyle/>
          <a:p>
            <a:pPr algn="ctr"/>
            <a:r>
              <a:rPr lang="en-US" sz="2000"/>
              <a:t>Y</a:t>
            </a:r>
          </a:p>
        </p:txBody>
      </p:sp>
      <p:sp>
        <p:nvSpPr>
          <p:cNvPr id="30726" name="Oval 6"/>
          <p:cNvSpPr>
            <a:spLocks noChangeArrowheads="1"/>
          </p:cNvSpPr>
          <p:nvPr/>
        </p:nvSpPr>
        <p:spPr bwMode="auto">
          <a:xfrm>
            <a:off x="3386138" y="4314825"/>
            <a:ext cx="609600" cy="609600"/>
          </a:xfrm>
          <a:prstGeom prst="ellipse">
            <a:avLst/>
          </a:prstGeom>
          <a:solidFill>
            <a:srgbClr val="3399FF"/>
          </a:solidFill>
          <a:ln w="9525">
            <a:solidFill>
              <a:schemeClr val="tx1"/>
            </a:solidFill>
            <a:round/>
            <a:headEnd/>
            <a:tailEnd/>
          </a:ln>
        </p:spPr>
        <p:txBody>
          <a:bodyPr wrap="none" anchor="ctr"/>
          <a:lstStyle/>
          <a:p>
            <a:pPr algn="ctr"/>
            <a:r>
              <a:rPr lang="en-US" sz="2000"/>
              <a:t>X</a:t>
            </a:r>
          </a:p>
        </p:txBody>
      </p:sp>
      <p:sp>
        <p:nvSpPr>
          <p:cNvPr id="30727" name="Line 7"/>
          <p:cNvSpPr>
            <a:spLocks noChangeShapeType="1"/>
          </p:cNvSpPr>
          <p:nvPr/>
        </p:nvSpPr>
        <p:spPr bwMode="auto">
          <a:xfrm>
            <a:off x="2395538" y="4619625"/>
            <a:ext cx="990600" cy="0"/>
          </a:xfrm>
          <a:prstGeom prst="line">
            <a:avLst/>
          </a:prstGeom>
          <a:noFill/>
          <a:ln w="28575">
            <a:solidFill>
              <a:schemeClr val="tx1"/>
            </a:solidFill>
            <a:round/>
            <a:headEnd/>
            <a:tailEnd/>
          </a:ln>
        </p:spPr>
        <p:txBody>
          <a:bodyPr/>
          <a:lstStyle/>
          <a:p>
            <a:endParaRPr lang="en-US"/>
          </a:p>
        </p:txBody>
      </p:sp>
      <p:sp>
        <p:nvSpPr>
          <p:cNvPr id="30728" name="Oval 8"/>
          <p:cNvSpPr>
            <a:spLocks noChangeArrowheads="1"/>
          </p:cNvSpPr>
          <p:nvPr/>
        </p:nvSpPr>
        <p:spPr bwMode="auto">
          <a:xfrm>
            <a:off x="4986338" y="4314825"/>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30729" name="Line 9"/>
          <p:cNvSpPr>
            <a:spLocks noChangeShapeType="1"/>
          </p:cNvSpPr>
          <p:nvPr/>
        </p:nvSpPr>
        <p:spPr bwMode="auto">
          <a:xfrm>
            <a:off x="5595938" y="4619625"/>
            <a:ext cx="838200" cy="0"/>
          </a:xfrm>
          <a:prstGeom prst="line">
            <a:avLst/>
          </a:prstGeom>
          <a:noFill/>
          <a:ln w="28575">
            <a:solidFill>
              <a:schemeClr val="tx1"/>
            </a:solidFill>
            <a:round/>
            <a:headEnd/>
            <a:tailEnd/>
          </a:ln>
        </p:spPr>
        <p:txBody>
          <a:bodyPr/>
          <a:lstStyle/>
          <a:p>
            <a:endParaRPr lang="en-US"/>
          </a:p>
        </p:txBody>
      </p:sp>
      <p:sp>
        <p:nvSpPr>
          <p:cNvPr id="30730" name="Text Box 11"/>
          <p:cNvSpPr txBox="1">
            <a:spLocks noChangeArrowheads="1"/>
          </p:cNvSpPr>
          <p:nvPr/>
        </p:nvSpPr>
        <p:spPr bwMode="auto">
          <a:xfrm>
            <a:off x="3233738" y="5534025"/>
            <a:ext cx="184150" cy="304800"/>
          </a:xfrm>
          <a:prstGeom prst="rect">
            <a:avLst/>
          </a:prstGeom>
          <a:noFill/>
          <a:ln w="9525">
            <a:noFill/>
            <a:miter lim="800000"/>
            <a:headEnd/>
            <a:tailEnd/>
          </a:ln>
        </p:spPr>
        <p:txBody>
          <a:bodyPr wrap="none">
            <a:spAutoFit/>
          </a:bodyPr>
          <a:lstStyle/>
          <a:p>
            <a:endParaRPr lang="en-US" sz="1400"/>
          </a:p>
        </p:txBody>
      </p:sp>
      <p:sp>
        <p:nvSpPr>
          <p:cNvPr id="30731" name="Rectangle 12"/>
          <p:cNvSpPr>
            <a:spLocks noChangeArrowheads="1"/>
          </p:cNvSpPr>
          <p:nvPr/>
        </p:nvSpPr>
        <p:spPr bwMode="auto">
          <a:xfrm>
            <a:off x="1938338" y="5686425"/>
            <a:ext cx="1066800" cy="381000"/>
          </a:xfrm>
          <a:prstGeom prst="rect">
            <a:avLst/>
          </a:prstGeom>
          <a:noFill/>
          <a:ln w="9525">
            <a:solidFill>
              <a:schemeClr val="tx1"/>
            </a:solidFill>
            <a:miter lim="800000"/>
            <a:headEnd/>
            <a:tailEnd/>
          </a:ln>
        </p:spPr>
        <p:txBody>
          <a:bodyPr wrap="none" anchor="ctr"/>
          <a:lstStyle/>
          <a:p>
            <a:pPr algn="ctr"/>
            <a:r>
              <a:rPr lang="en-US" sz="1200"/>
              <a:t>Destination Y</a:t>
            </a:r>
          </a:p>
        </p:txBody>
      </p:sp>
      <p:sp>
        <p:nvSpPr>
          <p:cNvPr id="30732" name="Rectangle 13"/>
          <p:cNvSpPr>
            <a:spLocks noChangeArrowheads="1"/>
          </p:cNvSpPr>
          <p:nvPr/>
        </p:nvSpPr>
        <p:spPr bwMode="auto">
          <a:xfrm>
            <a:off x="3690938" y="5686425"/>
            <a:ext cx="838200" cy="381000"/>
          </a:xfrm>
          <a:prstGeom prst="rect">
            <a:avLst/>
          </a:prstGeom>
          <a:noFill/>
          <a:ln w="9525">
            <a:solidFill>
              <a:schemeClr val="tx1"/>
            </a:solidFill>
            <a:miter lim="800000"/>
            <a:headEnd/>
            <a:tailEnd/>
          </a:ln>
        </p:spPr>
        <p:txBody>
          <a:bodyPr wrap="none" anchor="ctr"/>
          <a:lstStyle/>
          <a:p>
            <a:pPr algn="ctr"/>
            <a:r>
              <a:rPr lang="en-US" sz="1200"/>
              <a:t>Successor</a:t>
            </a:r>
          </a:p>
          <a:p>
            <a:pPr algn="ctr"/>
            <a:r>
              <a:rPr lang="en-US" sz="1200"/>
              <a:t>=A</a:t>
            </a:r>
          </a:p>
        </p:txBody>
      </p:sp>
      <p:sp>
        <p:nvSpPr>
          <p:cNvPr id="30733" name="Rectangle 14"/>
          <p:cNvSpPr>
            <a:spLocks noChangeArrowheads="1"/>
          </p:cNvSpPr>
          <p:nvPr/>
        </p:nvSpPr>
        <p:spPr bwMode="auto">
          <a:xfrm>
            <a:off x="4529138" y="5686425"/>
            <a:ext cx="990600" cy="381000"/>
          </a:xfrm>
          <a:prstGeom prst="rect">
            <a:avLst/>
          </a:prstGeom>
          <a:noFill/>
          <a:ln w="9525">
            <a:solidFill>
              <a:schemeClr val="tx1"/>
            </a:solidFill>
            <a:miter lim="800000"/>
            <a:headEnd/>
            <a:tailEnd/>
          </a:ln>
        </p:spPr>
        <p:txBody>
          <a:bodyPr wrap="none" anchor="ctr"/>
          <a:lstStyle/>
          <a:p>
            <a:pPr algn="ctr"/>
            <a:r>
              <a:rPr lang="en-US" sz="1200"/>
              <a:t>Predecessor</a:t>
            </a:r>
          </a:p>
          <a:p>
            <a:pPr algn="ctr"/>
            <a:r>
              <a:rPr lang="en-US" sz="1200"/>
              <a:t>=B</a:t>
            </a:r>
          </a:p>
        </p:txBody>
      </p:sp>
      <p:sp>
        <p:nvSpPr>
          <p:cNvPr id="30734" name="Rectangle 15"/>
          <p:cNvSpPr>
            <a:spLocks noChangeArrowheads="1"/>
          </p:cNvSpPr>
          <p:nvPr/>
        </p:nvSpPr>
        <p:spPr bwMode="auto">
          <a:xfrm>
            <a:off x="3005138" y="5686425"/>
            <a:ext cx="685800" cy="381000"/>
          </a:xfrm>
          <a:prstGeom prst="rect">
            <a:avLst/>
          </a:prstGeom>
          <a:noFill/>
          <a:ln w="9525">
            <a:solidFill>
              <a:schemeClr val="tx1"/>
            </a:solidFill>
            <a:miter lim="800000"/>
            <a:headEnd/>
            <a:tailEnd/>
          </a:ln>
        </p:spPr>
        <p:txBody>
          <a:bodyPr wrap="none" anchor="ctr"/>
          <a:lstStyle/>
          <a:p>
            <a:pPr algn="ctr"/>
            <a:r>
              <a:rPr lang="en-US" sz="1200"/>
              <a:t>Distance</a:t>
            </a:r>
          </a:p>
          <a:p>
            <a:pPr algn="ctr"/>
            <a:r>
              <a:rPr lang="en-US" sz="1200"/>
              <a:t>= 2</a:t>
            </a:r>
          </a:p>
        </p:txBody>
      </p:sp>
      <p:sp>
        <p:nvSpPr>
          <p:cNvPr id="30735" name="Line 16"/>
          <p:cNvSpPr>
            <a:spLocks noChangeShapeType="1"/>
          </p:cNvSpPr>
          <p:nvPr/>
        </p:nvSpPr>
        <p:spPr bwMode="auto">
          <a:xfrm flipH="1">
            <a:off x="1938338" y="4848225"/>
            <a:ext cx="1524000" cy="762000"/>
          </a:xfrm>
          <a:prstGeom prst="line">
            <a:avLst/>
          </a:prstGeom>
          <a:noFill/>
          <a:ln w="9525">
            <a:solidFill>
              <a:schemeClr val="tx1"/>
            </a:solidFill>
            <a:prstDash val="dashDot"/>
            <a:round/>
            <a:headEnd/>
            <a:tailEnd/>
          </a:ln>
        </p:spPr>
        <p:txBody>
          <a:bodyPr/>
          <a:lstStyle/>
          <a:p>
            <a:endParaRPr lang="en-US"/>
          </a:p>
        </p:txBody>
      </p:sp>
      <p:sp>
        <p:nvSpPr>
          <p:cNvPr id="30736" name="Line 17"/>
          <p:cNvSpPr>
            <a:spLocks noChangeShapeType="1"/>
          </p:cNvSpPr>
          <p:nvPr/>
        </p:nvSpPr>
        <p:spPr bwMode="auto">
          <a:xfrm>
            <a:off x="3995738" y="4848225"/>
            <a:ext cx="1752600" cy="838200"/>
          </a:xfrm>
          <a:prstGeom prst="line">
            <a:avLst/>
          </a:prstGeom>
          <a:noFill/>
          <a:ln w="9525">
            <a:solidFill>
              <a:schemeClr val="tx1"/>
            </a:solidFill>
            <a:prstDash val="dashDot"/>
            <a:round/>
            <a:headEnd/>
            <a:tailEnd/>
          </a:ln>
        </p:spPr>
        <p:txBody>
          <a:bodyPr/>
          <a:lstStyle/>
          <a:p>
            <a:endParaRPr lang="en-US"/>
          </a:p>
        </p:txBody>
      </p:sp>
      <p:sp>
        <p:nvSpPr>
          <p:cNvPr id="30737" name="Text Box 18"/>
          <p:cNvSpPr txBox="1">
            <a:spLocks noChangeArrowheads="1"/>
          </p:cNvSpPr>
          <p:nvPr/>
        </p:nvSpPr>
        <p:spPr bwMode="auto">
          <a:xfrm>
            <a:off x="2700338" y="6143625"/>
            <a:ext cx="2171700" cy="304800"/>
          </a:xfrm>
          <a:prstGeom prst="rect">
            <a:avLst/>
          </a:prstGeom>
          <a:noFill/>
          <a:ln w="9525">
            <a:noFill/>
            <a:miter lim="800000"/>
            <a:headEnd/>
            <a:tailEnd/>
          </a:ln>
        </p:spPr>
        <p:txBody>
          <a:bodyPr wrap="none">
            <a:spAutoFit/>
          </a:bodyPr>
          <a:lstStyle/>
          <a:p>
            <a:r>
              <a:rPr lang="en-US" sz="1400"/>
              <a:t>Node X’s Routing Table</a:t>
            </a:r>
          </a:p>
        </p:txBody>
      </p:sp>
      <p:sp>
        <p:nvSpPr>
          <p:cNvPr id="30738" name="Rectangle 20"/>
          <p:cNvSpPr>
            <a:spLocks noChangeArrowheads="1"/>
          </p:cNvSpPr>
          <p:nvPr/>
        </p:nvSpPr>
        <p:spPr bwMode="auto">
          <a:xfrm>
            <a:off x="5519738" y="5686425"/>
            <a:ext cx="304800" cy="381000"/>
          </a:xfrm>
          <a:prstGeom prst="rect">
            <a:avLst/>
          </a:prstGeom>
          <a:noFill/>
          <a:ln w="9525">
            <a:solidFill>
              <a:schemeClr val="tx1"/>
            </a:solidFill>
            <a:miter lim="800000"/>
            <a:headEnd/>
            <a:tailEnd/>
          </a:ln>
        </p:spPr>
        <p:txBody>
          <a:bodyPr wrap="none" anchor="ctr"/>
          <a:lstStyle/>
          <a:p>
            <a:pPr algn="ctr"/>
            <a:r>
              <a:rPr lang="en-US" sz="1200"/>
              <a:t>Tag</a:t>
            </a:r>
          </a:p>
        </p:txBody>
      </p:sp>
      <p:sp>
        <p:nvSpPr>
          <p:cNvPr id="30739" name="Line 21"/>
          <p:cNvSpPr>
            <a:spLocks noChangeShapeType="1"/>
          </p:cNvSpPr>
          <p:nvPr/>
        </p:nvSpPr>
        <p:spPr bwMode="auto">
          <a:xfrm>
            <a:off x="3995738" y="4619625"/>
            <a:ext cx="990600" cy="0"/>
          </a:xfrm>
          <a:prstGeom prst="line">
            <a:avLst/>
          </a:prstGeom>
          <a:noFill/>
          <a:ln w="2857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36638" y="152400"/>
            <a:ext cx="7412037" cy="755650"/>
          </a:xfrm>
        </p:spPr>
        <p:txBody>
          <a:bodyPr/>
          <a:lstStyle/>
          <a:p>
            <a:r>
              <a:rPr lang="en-US" dirty="0" smtClean="0"/>
              <a:t>Wireless Routing protocol (WAP) (4 / 7)</a:t>
            </a:r>
            <a:br>
              <a:rPr lang="en-US" dirty="0" smtClean="0"/>
            </a:br>
            <a:r>
              <a:rPr lang="en-US" sz="2400" i="1" dirty="0" smtClean="0">
                <a:solidFill>
                  <a:schemeClr val="accent1"/>
                </a:solidFill>
              </a:rPr>
              <a:t>Using Predecessor Info to Avoid Loops</a:t>
            </a:r>
          </a:p>
        </p:txBody>
      </p:sp>
      <p:graphicFrame>
        <p:nvGraphicFramePr>
          <p:cNvPr id="351235" name="Object 2"/>
          <p:cNvGraphicFramePr>
            <a:graphicFrameLocks noChangeAspect="1"/>
          </p:cNvGraphicFramePr>
          <p:nvPr/>
        </p:nvGraphicFramePr>
        <p:xfrm>
          <a:off x="4819650" y="3168650"/>
          <a:ext cx="114300" cy="215900"/>
        </p:xfrm>
        <a:graphic>
          <a:graphicData uri="http://schemas.openxmlformats.org/presentationml/2006/ole">
            <mc:AlternateContent xmlns:mc="http://schemas.openxmlformats.org/markup-compatibility/2006">
              <mc:Choice xmlns:v="urn:schemas-microsoft-com:vml" Requires="v">
                <p:oleObj spid="_x0000_s3122" name="Equation" r:id="rId3" imgW="114120" imgH="215640" progId="Equation.3">
                  <p:embed/>
                </p:oleObj>
              </mc:Choice>
              <mc:Fallback>
                <p:oleObj name="Equation" r:id="rId3" imgW="11412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9650" y="31686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1236" name="Object 3"/>
          <p:cNvGraphicFramePr>
            <a:graphicFrameLocks noChangeAspect="1"/>
          </p:cNvGraphicFramePr>
          <p:nvPr/>
        </p:nvGraphicFramePr>
        <p:xfrm>
          <a:off x="4819650" y="3168650"/>
          <a:ext cx="114300" cy="215900"/>
        </p:xfrm>
        <a:graphic>
          <a:graphicData uri="http://schemas.openxmlformats.org/presentationml/2006/ole">
            <mc:AlternateContent xmlns:mc="http://schemas.openxmlformats.org/markup-compatibility/2006">
              <mc:Choice xmlns:v="urn:schemas-microsoft-com:vml" Requires="v">
                <p:oleObj spid="_x0000_s3123" name="Equation" r:id="rId5" imgW="114120" imgH="215640" progId="Equation.3">
                  <p:embed/>
                </p:oleObj>
              </mc:Choice>
              <mc:Fallback>
                <p:oleObj name="Equation" r:id="rId5" imgW="11412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9650" y="31686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1237" name="Oval 5"/>
          <p:cNvSpPr>
            <a:spLocks noChangeArrowheads="1"/>
          </p:cNvSpPr>
          <p:nvPr/>
        </p:nvSpPr>
        <p:spPr bwMode="auto">
          <a:xfrm>
            <a:off x="2209800" y="12192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351238" name="Oval 6"/>
          <p:cNvSpPr>
            <a:spLocks noChangeArrowheads="1"/>
          </p:cNvSpPr>
          <p:nvPr/>
        </p:nvSpPr>
        <p:spPr bwMode="auto">
          <a:xfrm>
            <a:off x="4572000" y="1219200"/>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351239" name="Line 7"/>
          <p:cNvSpPr>
            <a:spLocks noChangeShapeType="1"/>
          </p:cNvSpPr>
          <p:nvPr/>
        </p:nvSpPr>
        <p:spPr bwMode="auto">
          <a:xfrm>
            <a:off x="2819400" y="1524000"/>
            <a:ext cx="1752600" cy="0"/>
          </a:xfrm>
          <a:prstGeom prst="line">
            <a:avLst/>
          </a:prstGeom>
          <a:noFill/>
          <a:ln w="9525">
            <a:solidFill>
              <a:schemeClr val="tx1"/>
            </a:solidFill>
            <a:round/>
            <a:headEnd/>
            <a:tailEnd/>
          </a:ln>
        </p:spPr>
        <p:txBody>
          <a:bodyPr/>
          <a:lstStyle/>
          <a:p>
            <a:endParaRPr lang="en-US"/>
          </a:p>
        </p:txBody>
      </p:sp>
      <p:sp>
        <p:nvSpPr>
          <p:cNvPr id="351240" name="Oval 8"/>
          <p:cNvSpPr>
            <a:spLocks noChangeArrowheads="1"/>
          </p:cNvSpPr>
          <p:nvPr/>
        </p:nvSpPr>
        <p:spPr bwMode="auto">
          <a:xfrm>
            <a:off x="6477000" y="1219200"/>
            <a:ext cx="609600" cy="609600"/>
          </a:xfrm>
          <a:prstGeom prst="ellipse">
            <a:avLst/>
          </a:prstGeom>
          <a:noFill/>
          <a:ln w="9525">
            <a:solidFill>
              <a:schemeClr val="tx1"/>
            </a:solidFill>
            <a:round/>
            <a:headEnd/>
            <a:tailEnd/>
          </a:ln>
        </p:spPr>
        <p:txBody>
          <a:bodyPr wrap="none" anchor="ctr"/>
          <a:lstStyle/>
          <a:p>
            <a:pPr algn="ctr"/>
            <a:r>
              <a:rPr lang="en-US" sz="2000"/>
              <a:t>C</a:t>
            </a:r>
          </a:p>
        </p:txBody>
      </p:sp>
      <p:sp>
        <p:nvSpPr>
          <p:cNvPr id="351241" name="Line 9"/>
          <p:cNvSpPr>
            <a:spLocks noChangeShapeType="1"/>
          </p:cNvSpPr>
          <p:nvPr/>
        </p:nvSpPr>
        <p:spPr bwMode="auto">
          <a:xfrm>
            <a:off x="5181600" y="1524000"/>
            <a:ext cx="1295400" cy="0"/>
          </a:xfrm>
          <a:prstGeom prst="line">
            <a:avLst/>
          </a:prstGeom>
          <a:noFill/>
          <a:ln w="9525">
            <a:solidFill>
              <a:schemeClr val="tx1"/>
            </a:solidFill>
            <a:round/>
            <a:headEnd/>
            <a:tailEnd/>
          </a:ln>
        </p:spPr>
        <p:txBody>
          <a:bodyPr/>
          <a:lstStyle/>
          <a:p>
            <a:endParaRPr lang="en-US"/>
          </a:p>
        </p:txBody>
      </p:sp>
      <p:sp>
        <p:nvSpPr>
          <p:cNvPr id="351242" name="Rectangle 10"/>
          <p:cNvSpPr>
            <a:spLocks noChangeArrowheads="1"/>
          </p:cNvSpPr>
          <p:nvPr/>
        </p:nvSpPr>
        <p:spPr bwMode="auto">
          <a:xfrm>
            <a:off x="8001000" y="1143000"/>
            <a:ext cx="533400" cy="685800"/>
          </a:xfrm>
          <a:prstGeom prst="rect">
            <a:avLst/>
          </a:prstGeom>
          <a:noFill/>
          <a:ln w="9525">
            <a:solidFill>
              <a:schemeClr val="tx1"/>
            </a:solidFill>
            <a:miter lim="800000"/>
            <a:headEnd/>
            <a:tailEnd/>
          </a:ln>
        </p:spPr>
        <p:txBody>
          <a:bodyPr wrap="none" anchor="ctr"/>
          <a:lstStyle/>
          <a:p>
            <a:pPr algn="ctr"/>
            <a:r>
              <a:rPr lang="en-US" sz="2000"/>
              <a:t>X</a:t>
            </a:r>
          </a:p>
        </p:txBody>
      </p:sp>
      <p:sp>
        <p:nvSpPr>
          <p:cNvPr id="351243" name="Line 11"/>
          <p:cNvSpPr>
            <a:spLocks noChangeShapeType="1"/>
          </p:cNvSpPr>
          <p:nvPr/>
        </p:nvSpPr>
        <p:spPr bwMode="auto">
          <a:xfrm>
            <a:off x="7086600" y="1524000"/>
            <a:ext cx="914400" cy="0"/>
          </a:xfrm>
          <a:prstGeom prst="line">
            <a:avLst/>
          </a:prstGeom>
          <a:noFill/>
          <a:ln w="9525">
            <a:solidFill>
              <a:schemeClr val="tx1"/>
            </a:solidFill>
            <a:round/>
            <a:headEnd/>
            <a:tailEnd/>
          </a:ln>
        </p:spPr>
        <p:txBody>
          <a:bodyPr/>
          <a:lstStyle/>
          <a:p>
            <a:endParaRPr lang="en-US"/>
          </a:p>
        </p:txBody>
      </p:sp>
      <p:grpSp>
        <p:nvGrpSpPr>
          <p:cNvPr id="2" name="Group 12"/>
          <p:cNvGrpSpPr>
            <a:grpSpLocks/>
          </p:cNvGrpSpPr>
          <p:nvPr/>
        </p:nvGrpSpPr>
        <p:grpSpPr bwMode="auto">
          <a:xfrm>
            <a:off x="4038600" y="2057400"/>
            <a:ext cx="1447800" cy="304800"/>
            <a:chOff x="960" y="1392"/>
            <a:chExt cx="1008" cy="240"/>
          </a:xfrm>
        </p:grpSpPr>
        <p:sp>
          <p:nvSpPr>
            <p:cNvPr id="3114" name="Rectangle 13"/>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3115" name="Rectangle 14"/>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t>2</a:t>
              </a:r>
            </a:p>
          </p:txBody>
        </p:sp>
        <p:sp>
          <p:nvSpPr>
            <p:cNvPr id="3116" name="Rectangle 15"/>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C</a:t>
              </a:r>
            </a:p>
          </p:txBody>
        </p:sp>
      </p:grpSp>
      <p:grpSp>
        <p:nvGrpSpPr>
          <p:cNvPr id="3" name="Group 16"/>
          <p:cNvGrpSpPr>
            <a:grpSpLocks/>
          </p:cNvGrpSpPr>
          <p:nvPr/>
        </p:nvGrpSpPr>
        <p:grpSpPr bwMode="auto">
          <a:xfrm>
            <a:off x="1905000" y="2057400"/>
            <a:ext cx="1447800" cy="304800"/>
            <a:chOff x="960" y="1392"/>
            <a:chExt cx="1008" cy="240"/>
          </a:xfrm>
        </p:grpSpPr>
        <p:sp>
          <p:nvSpPr>
            <p:cNvPr id="3111" name="Rectangle 17"/>
            <p:cNvSpPr>
              <a:spLocks noChangeArrowheads="1"/>
            </p:cNvSpPr>
            <p:nvPr/>
          </p:nvSpPr>
          <p:spPr bwMode="auto">
            <a:xfrm>
              <a:off x="960" y="1392"/>
              <a:ext cx="336" cy="240"/>
            </a:xfrm>
            <a:prstGeom prst="rect">
              <a:avLst/>
            </a:prstGeom>
            <a:noFill/>
            <a:ln w="9525">
              <a:solidFill>
                <a:schemeClr val="tx1"/>
              </a:solidFill>
              <a:miter lim="800000"/>
              <a:headEnd/>
              <a:tailEnd/>
            </a:ln>
          </p:spPr>
          <p:txBody>
            <a:bodyPr wrap="none" anchor="ctr"/>
            <a:lstStyle/>
            <a:p>
              <a:pPr algn="ctr"/>
              <a:r>
                <a:rPr lang="en-US" sz="1600"/>
                <a:t>X</a:t>
              </a:r>
            </a:p>
          </p:txBody>
        </p:sp>
        <p:sp>
          <p:nvSpPr>
            <p:cNvPr id="3112" name="Rectangle 18"/>
            <p:cNvSpPr>
              <a:spLocks noChangeArrowheads="1"/>
            </p:cNvSpPr>
            <p:nvPr/>
          </p:nvSpPr>
          <p:spPr bwMode="auto">
            <a:xfrm>
              <a:off x="1296" y="1392"/>
              <a:ext cx="336" cy="240"/>
            </a:xfrm>
            <a:prstGeom prst="rect">
              <a:avLst/>
            </a:prstGeom>
            <a:noFill/>
            <a:ln w="9525">
              <a:solidFill>
                <a:schemeClr val="tx1"/>
              </a:solidFill>
              <a:miter lim="800000"/>
              <a:headEnd/>
              <a:tailEnd/>
            </a:ln>
          </p:spPr>
          <p:txBody>
            <a:bodyPr wrap="none" anchor="ctr"/>
            <a:lstStyle/>
            <a:p>
              <a:pPr algn="ctr"/>
              <a:r>
                <a:rPr lang="en-US" sz="1600"/>
                <a:t>3</a:t>
              </a:r>
            </a:p>
          </p:txBody>
        </p:sp>
        <p:sp>
          <p:nvSpPr>
            <p:cNvPr id="3113" name="Rectangle 19"/>
            <p:cNvSpPr>
              <a:spLocks noChangeArrowheads="1"/>
            </p:cNvSpPr>
            <p:nvPr/>
          </p:nvSpPr>
          <p:spPr bwMode="auto">
            <a:xfrm>
              <a:off x="1632" y="1392"/>
              <a:ext cx="336" cy="240"/>
            </a:xfrm>
            <a:prstGeom prst="rect">
              <a:avLst/>
            </a:prstGeom>
            <a:noFill/>
            <a:ln w="9525">
              <a:solidFill>
                <a:schemeClr val="tx1"/>
              </a:solidFill>
              <a:miter lim="800000"/>
              <a:headEnd/>
              <a:tailEnd/>
            </a:ln>
          </p:spPr>
          <p:txBody>
            <a:bodyPr wrap="none" anchor="ctr"/>
            <a:lstStyle/>
            <a:p>
              <a:pPr algn="ctr"/>
              <a:r>
                <a:rPr lang="en-US" sz="1600"/>
                <a:t>B</a:t>
              </a:r>
            </a:p>
          </p:txBody>
        </p:sp>
      </p:grpSp>
      <p:sp>
        <p:nvSpPr>
          <p:cNvPr id="3086" name="Text Box 20"/>
          <p:cNvSpPr txBox="1">
            <a:spLocks noChangeArrowheads="1"/>
          </p:cNvSpPr>
          <p:nvPr/>
        </p:nvSpPr>
        <p:spPr bwMode="auto">
          <a:xfrm>
            <a:off x="685800" y="1752600"/>
            <a:ext cx="1243013" cy="825500"/>
          </a:xfrm>
          <a:prstGeom prst="rect">
            <a:avLst/>
          </a:prstGeom>
          <a:noFill/>
          <a:ln w="9525">
            <a:noFill/>
            <a:miter lim="800000"/>
            <a:headEnd/>
            <a:tailEnd/>
          </a:ln>
        </p:spPr>
        <p:txBody>
          <a:bodyPr wrap="none">
            <a:spAutoFit/>
          </a:bodyPr>
          <a:lstStyle/>
          <a:p>
            <a:pPr algn="r"/>
            <a:r>
              <a:rPr lang="en-US" sz="1600"/>
              <a:t>Converged</a:t>
            </a:r>
          </a:p>
          <a:p>
            <a:pPr algn="r"/>
            <a:r>
              <a:rPr lang="en-US" sz="1600"/>
              <a:t>Stable</a:t>
            </a:r>
          </a:p>
          <a:p>
            <a:pPr algn="r"/>
            <a:r>
              <a:rPr lang="en-US" sz="1600"/>
              <a:t>Condition</a:t>
            </a:r>
          </a:p>
        </p:txBody>
      </p:sp>
      <p:sp>
        <p:nvSpPr>
          <p:cNvPr id="351253" name="Oval 21"/>
          <p:cNvSpPr>
            <a:spLocks noChangeArrowheads="1"/>
          </p:cNvSpPr>
          <p:nvPr/>
        </p:nvSpPr>
        <p:spPr bwMode="auto">
          <a:xfrm>
            <a:off x="2209800" y="28321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351254" name="Oval 22"/>
          <p:cNvSpPr>
            <a:spLocks noChangeArrowheads="1"/>
          </p:cNvSpPr>
          <p:nvPr/>
        </p:nvSpPr>
        <p:spPr bwMode="auto">
          <a:xfrm>
            <a:off x="4572000" y="2832100"/>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351255" name="Line 23"/>
          <p:cNvSpPr>
            <a:spLocks noChangeShapeType="1"/>
          </p:cNvSpPr>
          <p:nvPr/>
        </p:nvSpPr>
        <p:spPr bwMode="auto">
          <a:xfrm>
            <a:off x="2819400" y="3136900"/>
            <a:ext cx="1752600" cy="0"/>
          </a:xfrm>
          <a:prstGeom prst="line">
            <a:avLst/>
          </a:prstGeom>
          <a:noFill/>
          <a:ln w="9525">
            <a:solidFill>
              <a:schemeClr val="tx1"/>
            </a:solidFill>
            <a:round/>
            <a:headEnd/>
            <a:tailEnd/>
          </a:ln>
        </p:spPr>
        <p:txBody>
          <a:bodyPr/>
          <a:lstStyle/>
          <a:p>
            <a:endParaRPr lang="en-US"/>
          </a:p>
        </p:txBody>
      </p:sp>
      <p:sp>
        <p:nvSpPr>
          <p:cNvPr id="351256" name="Oval 24"/>
          <p:cNvSpPr>
            <a:spLocks noChangeArrowheads="1"/>
          </p:cNvSpPr>
          <p:nvPr/>
        </p:nvSpPr>
        <p:spPr bwMode="auto">
          <a:xfrm>
            <a:off x="6477000" y="2832100"/>
            <a:ext cx="609600" cy="609600"/>
          </a:xfrm>
          <a:prstGeom prst="ellipse">
            <a:avLst/>
          </a:prstGeom>
          <a:noFill/>
          <a:ln w="9525">
            <a:solidFill>
              <a:schemeClr val="tx1"/>
            </a:solidFill>
            <a:round/>
            <a:headEnd/>
            <a:tailEnd/>
          </a:ln>
        </p:spPr>
        <p:txBody>
          <a:bodyPr wrap="none" anchor="ctr"/>
          <a:lstStyle/>
          <a:p>
            <a:pPr algn="ctr"/>
            <a:r>
              <a:rPr lang="en-US" sz="2000"/>
              <a:t>C</a:t>
            </a:r>
          </a:p>
        </p:txBody>
      </p:sp>
      <p:sp>
        <p:nvSpPr>
          <p:cNvPr id="351257" name="Line 25"/>
          <p:cNvSpPr>
            <a:spLocks noChangeShapeType="1"/>
          </p:cNvSpPr>
          <p:nvPr/>
        </p:nvSpPr>
        <p:spPr bwMode="auto">
          <a:xfrm>
            <a:off x="5181600" y="3136900"/>
            <a:ext cx="1295400" cy="0"/>
          </a:xfrm>
          <a:prstGeom prst="line">
            <a:avLst/>
          </a:prstGeom>
          <a:noFill/>
          <a:ln w="9525">
            <a:solidFill>
              <a:schemeClr val="tx1"/>
            </a:solidFill>
            <a:round/>
            <a:headEnd/>
            <a:tailEnd/>
          </a:ln>
        </p:spPr>
        <p:txBody>
          <a:bodyPr/>
          <a:lstStyle/>
          <a:p>
            <a:endParaRPr lang="en-US"/>
          </a:p>
        </p:txBody>
      </p:sp>
      <p:sp>
        <p:nvSpPr>
          <p:cNvPr id="351258" name="Rectangle 26"/>
          <p:cNvSpPr>
            <a:spLocks noChangeArrowheads="1"/>
          </p:cNvSpPr>
          <p:nvPr/>
        </p:nvSpPr>
        <p:spPr bwMode="auto">
          <a:xfrm>
            <a:off x="8001000" y="2755900"/>
            <a:ext cx="533400" cy="685800"/>
          </a:xfrm>
          <a:prstGeom prst="rect">
            <a:avLst/>
          </a:prstGeom>
          <a:noFill/>
          <a:ln w="9525">
            <a:solidFill>
              <a:schemeClr val="tx1"/>
            </a:solidFill>
            <a:miter lim="800000"/>
            <a:headEnd/>
            <a:tailEnd/>
          </a:ln>
        </p:spPr>
        <p:txBody>
          <a:bodyPr wrap="none" anchor="ctr"/>
          <a:lstStyle/>
          <a:p>
            <a:pPr algn="ctr"/>
            <a:r>
              <a:rPr lang="en-US" sz="2000"/>
              <a:t>X</a:t>
            </a:r>
          </a:p>
        </p:txBody>
      </p:sp>
      <p:sp>
        <p:nvSpPr>
          <p:cNvPr id="351259" name="Line 27"/>
          <p:cNvSpPr>
            <a:spLocks noChangeShapeType="1"/>
          </p:cNvSpPr>
          <p:nvPr/>
        </p:nvSpPr>
        <p:spPr bwMode="auto">
          <a:xfrm>
            <a:off x="7086600" y="3136900"/>
            <a:ext cx="914400" cy="0"/>
          </a:xfrm>
          <a:prstGeom prst="line">
            <a:avLst/>
          </a:prstGeom>
          <a:noFill/>
          <a:ln w="9525">
            <a:solidFill>
              <a:schemeClr val="tx1"/>
            </a:solidFill>
            <a:round/>
            <a:headEnd/>
            <a:tailEnd/>
          </a:ln>
        </p:spPr>
        <p:txBody>
          <a:bodyPr/>
          <a:lstStyle/>
          <a:p>
            <a:endParaRPr lang="en-US"/>
          </a:p>
        </p:txBody>
      </p:sp>
      <p:sp>
        <p:nvSpPr>
          <p:cNvPr id="351265" name="Rectangle 33"/>
          <p:cNvSpPr>
            <a:spLocks noChangeArrowheads="1"/>
          </p:cNvSpPr>
          <p:nvPr/>
        </p:nvSpPr>
        <p:spPr bwMode="auto">
          <a:xfrm>
            <a:off x="1574800" y="3886200"/>
            <a:ext cx="482600" cy="304800"/>
          </a:xfrm>
          <a:prstGeom prst="rect">
            <a:avLst/>
          </a:prstGeom>
          <a:noFill/>
          <a:ln w="9525">
            <a:solidFill>
              <a:schemeClr val="tx1"/>
            </a:solidFill>
            <a:miter lim="800000"/>
            <a:headEnd/>
            <a:tailEnd/>
          </a:ln>
        </p:spPr>
        <p:txBody>
          <a:bodyPr wrap="none" anchor="ctr"/>
          <a:lstStyle/>
          <a:p>
            <a:pPr algn="ctr"/>
            <a:r>
              <a:rPr lang="en-US" sz="1600"/>
              <a:t>X</a:t>
            </a:r>
          </a:p>
        </p:txBody>
      </p:sp>
      <p:sp>
        <p:nvSpPr>
          <p:cNvPr id="351266" name="Rectangle 34"/>
          <p:cNvSpPr>
            <a:spLocks noChangeArrowheads="1"/>
          </p:cNvSpPr>
          <p:nvPr/>
        </p:nvSpPr>
        <p:spPr bwMode="auto">
          <a:xfrm>
            <a:off x="2057400" y="3886200"/>
            <a:ext cx="482600" cy="304800"/>
          </a:xfrm>
          <a:prstGeom prst="rect">
            <a:avLst/>
          </a:prstGeom>
          <a:noFill/>
          <a:ln w="9525">
            <a:solidFill>
              <a:schemeClr val="tx1"/>
            </a:solidFill>
            <a:miter lim="800000"/>
            <a:headEnd/>
            <a:tailEnd/>
          </a:ln>
        </p:spPr>
        <p:txBody>
          <a:bodyPr wrap="none" anchor="ctr"/>
          <a:lstStyle/>
          <a:p>
            <a:pPr algn="ctr"/>
            <a:r>
              <a:rPr lang="en-US" sz="1600"/>
              <a:t>3</a:t>
            </a:r>
          </a:p>
        </p:txBody>
      </p:sp>
      <p:sp>
        <p:nvSpPr>
          <p:cNvPr id="351267" name="Rectangle 35"/>
          <p:cNvSpPr>
            <a:spLocks noChangeArrowheads="1"/>
          </p:cNvSpPr>
          <p:nvPr/>
        </p:nvSpPr>
        <p:spPr bwMode="auto">
          <a:xfrm>
            <a:off x="2540000" y="3886200"/>
            <a:ext cx="482600" cy="304800"/>
          </a:xfrm>
          <a:prstGeom prst="rect">
            <a:avLst/>
          </a:prstGeom>
          <a:noFill/>
          <a:ln w="9525">
            <a:solidFill>
              <a:schemeClr val="tx1"/>
            </a:solidFill>
            <a:miter lim="800000"/>
            <a:headEnd/>
            <a:tailEnd/>
          </a:ln>
        </p:spPr>
        <p:txBody>
          <a:bodyPr wrap="none" anchor="ctr"/>
          <a:lstStyle/>
          <a:p>
            <a:pPr algn="ctr"/>
            <a:r>
              <a:rPr lang="en-US" sz="1600"/>
              <a:t>B</a:t>
            </a:r>
          </a:p>
        </p:txBody>
      </p:sp>
      <p:sp>
        <p:nvSpPr>
          <p:cNvPr id="351268" name="Text Box 36"/>
          <p:cNvSpPr txBox="1">
            <a:spLocks noChangeArrowheads="1"/>
          </p:cNvSpPr>
          <p:nvPr/>
        </p:nvSpPr>
        <p:spPr bwMode="auto">
          <a:xfrm>
            <a:off x="2895600" y="3478213"/>
            <a:ext cx="1304925" cy="274637"/>
          </a:xfrm>
          <a:prstGeom prst="rect">
            <a:avLst/>
          </a:prstGeom>
          <a:noFill/>
          <a:ln w="9525">
            <a:noFill/>
            <a:miter lim="800000"/>
            <a:headEnd/>
            <a:tailEnd/>
          </a:ln>
        </p:spPr>
        <p:txBody>
          <a:bodyPr wrap="none">
            <a:spAutoFit/>
          </a:bodyPr>
          <a:lstStyle/>
          <a:p>
            <a:pPr algn="r"/>
            <a:r>
              <a:rPr lang="en-US" sz="1200"/>
              <a:t>Routing update</a:t>
            </a:r>
          </a:p>
        </p:txBody>
      </p:sp>
      <p:sp>
        <p:nvSpPr>
          <p:cNvPr id="351269" name="Line 37"/>
          <p:cNvSpPr>
            <a:spLocks noChangeShapeType="1"/>
          </p:cNvSpPr>
          <p:nvPr/>
        </p:nvSpPr>
        <p:spPr bwMode="auto">
          <a:xfrm>
            <a:off x="5791200" y="2895600"/>
            <a:ext cx="304800" cy="457200"/>
          </a:xfrm>
          <a:prstGeom prst="line">
            <a:avLst/>
          </a:prstGeom>
          <a:noFill/>
          <a:ln w="9525">
            <a:solidFill>
              <a:srgbClr val="FF0000"/>
            </a:solidFill>
            <a:round/>
            <a:headEnd/>
            <a:tailEnd/>
          </a:ln>
        </p:spPr>
        <p:txBody>
          <a:bodyPr/>
          <a:lstStyle/>
          <a:p>
            <a:endParaRPr lang="en-US"/>
          </a:p>
        </p:txBody>
      </p:sp>
      <p:sp>
        <p:nvSpPr>
          <p:cNvPr id="351270" name="Line 38"/>
          <p:cNvSpPr>
            <a:spLocks noChangeShapeType="1"/>
          </p:cNvSpPr>
          <p:nvPr/>
        </p:nvSpPr>
        <p:spPr bwMode="auto">
          <a:xfrm flipH="1">
            <a:off x="5715000" y="2819400"/>
            <a:ext cx="381000" cy="533400"/>
          </a:xfrm>
          <a:prstGeom prst="line">
            <a:avLst/>
          </a:prstGeom>
          <a:noFill/>
          <a:ln w="9525">
            <a:solidFill>
              <a:srgbClr val="FF0000"/>
            </a:solidFill>
            <a:round/>
            <a:headEnd/>
            <a:tailEnd/>
          </a:ln>
        </p:spPr>
        <p:txBody>
          <a:bodyPr/>
          <a:lstStyle/>
          <a:p>
            <a:endParaRPr lang="en-US"/>
          </a:p>
        </p:txBody>
      </p:sp>
      <p:sp>
        <p:nvSpPr>
          <p:cNvPr id="351288" name="Line 56"/>
          <p:cNvSpPr>
            <a:spLocks noChangeShapeType="1"/>
          </p:cNvSpPr>
          <p:nvPr/>
        </p:nvSpPr>
        <p:spPr bwMode="auto">
          <a:xfrm>
            <a:off x="2971800" y="3733800"/>
            <a:ext cx="1143000" cy="0"/>
          </a:xfrm>
          <a:prstGeom prst="line">
            <a:avLst/>
          </a:prstGeom>
          <a:noFill/>
          <a:ln w="9525">
            <a:solidFill>
              <a:schemeClr val="tx1"/>
            </a:solidFill>
            <a:prstDash val="dash"/>
            <a:round/>
            <a:headEnd/>
            <a:tailEnd type="triangle" w="med" len="med"/>
          </a:ln>
        </p:spPr>
        <p:txBody>
          <a:bodyPr/>
          <a:lstStyle/>
          <a:p>
            <a:endParaRPr lang="en-US"/>
          </a:p>
        </p:txBody>
      </p:sp>
      <p:sp>
        <p:nvSpPr>
          <p:cNvPr id="351291" name="Rectangle 59"/>
          <p:cNvSpPr>
            <a:spLocks noChangeArrowheads="1"/>
          </p:cNvSpPr>
          <p:nvPr/>
        </p:nvSpPr>
        <p:spPr bwMode="auto">
          <a:xfrm>
            <a:off x="3022600" y="3886200"/>
            <a:ext cx="482600" cy="304800"/>
          </a:xfrm>
          <a:prstGeom prst="rect">
            <a:avLst/>
          </a:prstGeom>
          <a:noFill/>
          <a:ln w="9525">
            <a:solidFill>
              <a:schemeClr val="tx1"/>
            </a:solidFill>
            <a:miter lim="800000"/>
            <a:headEnd/>
            <a:tailEnd/>
          </a:ln>
        </p:spPr>
        <p:txBody>
          <a:bodyPr wrap="none" anchor="ctr"/>
          <a:lstStyle/>
          <a:p>
            <a:pPr algn="ctr"/>
            <a:r>
              <a:rPr lang="en-US" sz="1600"/>
              <a:t>C</a:t>
            </a:r>
          </a:p>
        </p:txBody>
      </p:sp>
      <p:sp>
        <p:nvSpPr>
          <p:cNvPr id="351292" name="Text Box 60"/>
          <p:cNvSpPr txBox="1">
            <a:spLocks noChangeArrowheads="1"/>
          </p:cNvSpPr>
          <p:nvPr/>
        </p:nvSpPr>
        <p:spPr bwMode="auto">
          <a:xfrm>
            <a:off x="1219200" y="4648200"/>
            <a:ext cx="942975" cy="274638"/>
          </a:xfrm>
          <a:prstGeom prst="rect">
            <a:avLst/>
          </a:prstGeom>
          <a:noFill/>
          <a:ln w="9525">
            <a:noFill/>
            <a:miter lim="800000"/>
            <a:headEnd/>
            <a:tailEnd/>
          </a:ln>
        </p:spPr>
        <p:txBody>
          <a:bodyPr wrap="none">
            <a:spAutoFit/>
          </a:bodyPr>
          <a:lstStyle/>
          <a:p>
            <a:r>
              <a:rPr lang="en-US" sz="1200" b="0"/>
              <a:t>Destination</a:t>
            </a:r>
          </a:p>
        </p:txBody>
      </p:sp>
      <p:sp>
        <p:nvSpPr>
          <p:cNvPr id="351293" name="Line 61"/>
          <p:cNvSpPr>
            <a:spLocks noChangeShapeType="1"/>
          </p:cNvSpPr>
          <p:nvPr/>
        </p:nvSpPr>
        <p:spPr bwMode="auto">
          <a:xfrm flipV="1">
            <a:off x="1828800" y="4267200"/>
            <a:ext cx="0" cy="228600"/>
          </a:xfrm>
          <a:prstGeom prst="line">
            <a:avLst/>
          </a:prstGeom>
          <a:noFill/>
          <a:ln w="9525">
            <a:solidFill>
              <a:schemeClr val="tx1"/>
            </a:solidFill>
            <a:round/>
            <a:headEnd/>
            <a:tailEnd type="triangle" w="med" len="med"/>
          </a:ln>
        </p:spPr>
        <p:txBody>
          <a:bodyPr/>
          <a:lstStyle/>
          <a:p>
            <a:endParaRPr lang="en-US"/>
          </a:p>
        </p:txBody>
      </p:sp>
      <p:sp>
        <p:nvSpPr>
          <p:cNvPr id="351294" name="Text Box 62"/>
          <p:cNvSpPr txBox="1">
            <a:spLocks noChangeArrowheads="1"/>
          </p:cNvSpPr>
          <p:nvPr/>
        </p:nvSpPr>
        <p:spPr bwMode="auto">
          <a:xfrm>
            <a:off x="1905000" y="4953000"/>
            <a:ext cx="774700" cy="274638"/>
          </a:xfrm>
          <a:prstGeom prst="rect">
            <a:avLst/>
          </a:prstGeom>
          <a:noFill/>
          <a:ln w="9525">
            <a:noFill/>
            <a:miter lim="800000"/>
            <a:headEnd/>
            <a:tailEnd/>
          </a:ln>
        </p:spPr>
        <p:txBody>
          <a:bodyPr wrap="none">
            <a:spAutoFit/>
          </a:bodyPr>
          <a:lstStyle/>
          <a:p>
            <a:r>
              <a:rPr lang="en-US" sz="1200" b="0"/>
              <a:t>Distance</a:t>
            </a:r>
          </a:p>
        </p:txBody>
      </p:sp>
      <p:sp>
        <p:nvSpPr>
          <p:cNvPr id="351295" name="Line 63"/>
          <p:cNvSpPr>
            <a:spLocks noChangeShapeType="1"/>
          </p:cNvSpPr>
          <p:nvPr/>
        </p:nvSpPr>
        <p:spPr bwMode="auto">
          <a:xfrm flipV="1">
            <a:off x="2286000" y="4267200"/>
            <a:ext cx="0" cy="609600"/>
          </a:xfrm>
          <a:prstGeom prst="line">
            <a:avLst/>
          </a:prstGeom>
          <a:noFill/>
          <a:ln w="9525">
            <a:solidFill>
              <a:schemeClr val="tx1"/>
            </a:solidFill>
            <a:round/>
            <a:headEnd/>
            <a:tailEnd type="triangle" w="med" len="med"/>
          </a:ln>
        </p:spPr>
        <p:txBody>
          <a:bodyPr/>
          <a:lstStyle/>
          <a:p>
            <a:endParaRPr lang="en-US"/>
          </a:p>
        </p:txBody>
      </p:sp>
      <p:sp>
        <p:nvSpPr>
          <p:cNvPr id="351296" name="Text Box 64"/>
          <p:cNvSpPr txBox="1">
            <a:spLocks noChangeArrowheads="1"/>
          </p:cNvSpPr>
          <p:nvPr/>
        </p:nvSpPr>
        <p:spPr bwMode="auto">
          <a:xfrm>
            <a:off x="2362200" y="4648200"/>
            <a:ext cx="817563" cy="274638"/>
          </a:xfrm>
          <a:prstGeom prst="rect">
            <a:avLst/>
          </a:prstGeom>
          <a:noFill/>
          <a:ln w="9525">
            <a:noFill/>
            <a:miter lim="800000"/>
            <a:headEnd/>
            <a:tailEnd/>
          </a:ln>
        </p:spPr>
        <p:txBody>
          <a:bodyPr wrap="none">
            <a:spAutoFit/>
          </a:bodyPr>
          <a:lstStyle/>
          <a:p>
            <a:r>
              <a:rPr lang="en-US" sz="1200" b="0"/>
              <a:t>Next Hop</a:t>
            </a:r>
          </a:p>
        </p:txBody>
      </p:sp>
      <p:sp>
        <p:nvSpPr>
          <p:cNvPr id="351297" name="Line 65"/>
          <p:cNvSpPr>
            <a:spLocks noChangeShapeType="1"/>
          </p:cNvSpPr>
          <p:nvPr/>
        </p:nvSpPr>
        <p:spPr bwMode="auto">
          <a:xfrm flipV="1">
            <a:off x="2743200" y="4267200"/>
            <a:ext cx="0" cy="304800"/>
          </a:xfrm>
          <a:prstGeom prst="line">
            <a:avLst/>
          </a:prstGeom>
          <a:noFill/>
          <a:ln w="9525">
            <a:solidFill>
              <a:schemeClr val="tx1"/>
            </a:solidFill>
            <a:round/>
            <a:headEnd/>
            <a:tailEnd type="triangle" w="med" len="med"/>
          </a:ln>
        </p:spPr>
        <p:txBody>
          <a:bodyPr/>
          <a:lstStyle/>
          <a:p>
            <a:endParaRPr lang="en-US"/>
          </a:p>
        </p:txBody>
      </p:sp>
      <p:sp>
        <p:nvSpPr>
          <p:cNvPr id="351298" name="Text Box 66"/>
          <p:cNvSpPr txBox="1">
            <a:spLocks noChangeArrowheads="1"/>
          </p:cNvSpPr>
          <p:nvPr/>
        </p:nvSpPr>
        <p:spPr bwMode="auto">
          <a:xfrm>
            <a:off x="2819400" y="4953000"/>
            <a:ext cx="1036638" cy="274638"/>
          </a:xfrm>
          <a:prstGeom prst="rect">
            <a:avLst/>
          </a:prstGeom>
          <a:noFill/>
          <a:ln w="9525">
            <a:noFill/>
            <a:miter lim="800000"/>
            <a:headEnd/>
            <a:tailEnd/>
          </a:ln>
        </p:spPr>
        <p:txBody>
          <a:bodyPr wrap="none">
            <a:spAutoFit/>
          </a:bodyPr>
          <a:lstStyle/>
          <a:p>
            <a:r>
              <a:rPr lang="en-US" sz="1200" b="0"/>
              <a:t>Predecessor</a:t>
            </a:r>
          </a:p>
        </p:txBody>
      </p:sp>
      <p:sp>
        <p:nvSpPr>
          <p:cNvPr id="351299" name="Line 67"/>
          <p:cNvSpPr>
            <a:spLocks noChangeShapeType="1"/>
          </p:cNvSpPr>
          <p:nvPr/>
        </p:nvSpPr>
        <p:spPr bwMode="auto">
          <a:xfrm flipV="1">
            <a:off x="3276600" y="4267200"/>
            <a:ext cx="0" cy="609600"/>
          </a:xfrm>
          <a:prstGeom prst="line">
            <a:avLst/>
          </a:prstGeom>
          <a:noFill/>
          <a:ln w="9525">
            <a:solidFill>
              <a:schemeClr val="tx1"/>
            </a:solidFill>
            <a:round/>
            <a:headEnd/>
            <a:tailEnd type="triangle" w="med" len="med"/>
          </a:ln>
        </p:spPr>
        <p:txBody>
          <a:bodyPr/>
          <a:lstStyle/>
          <a:p>
            <a:endParaRPr lang="en-US"/>
          </a:p>
        </p:txBody>
      </p:sp>
      <p:sp>
        <p:nvSpPr>
          <p:cNvPr id="351300" name="Text Box 68"/>
          <p:cNvSpPr txBox="1">
            <a:spLocks noChangeArrowheads="1"/>
          </p:cNvSpPr>
          <p:nvPr/>
        </p:nvSpPr>
        <p:spPr bwMode="auto">
          <a:xfrm>
            <a:off x="4043363" y="3505200"/>
            <a:ext cx="1852612" cy="1370013"/>
          </a:xfrm>
          <a:prstGeom prst="rect">
            <a:avLst/>
          </a:prstGeom>
          <a:noFill/>
          <a:ln w="9525">
            <a:noFill/>
            <a:miter lim="800000"/>
            <a:headEnd/>
            <a:tailEnd/>
          </a:ln>
        </p:spPr>
        <p:txBody>
          <a:bodyPr wrap="none">
            <a:spAutoFit/>
          </a:bodyPr>
          <a:lstStyle/>
          <a:p>
            <a:pPr algn="ctr"/>
            <a:r>
              <a:rPr lang="en-US" sz="1200"/>
              <a:t>B knows from the</a:t>
            </a:r>
          </a:p>
          <a:p>
            <a:pPr algn="ctr"/>
            <a:r>
              <a:rPr lang="en-US" sz="1200"/>
              <a:t>successor info it has</a:t>
            </a:r>
          </a:p>
          <a:p>
            <a:pPr algn="ctr"/>
            <a:r>
              <a:rPr lang="en-US" sz="1200"/>
              <a:t>and the predecessor in</a:t>
            </a:r>
          </a:p>
          <a:p>
            <a:pPr algn="ctr"/>
            <a:r>
              <a:rPr lang="en-US" sz="1200"/>
              <a:t>the route update</a:t>
            </a:r>
          </a:p>
          <a:p>
            <a:pPr algn="ctr"/>
            <a:r>
              <a:rPr lang="en-US" sz="1200"/>
              <a:t>that the route</a:t>
            </a:r>
          </a:p>
          <a:p>
            <a:pPr algn="ctr"/>
            <a:r>
              <a:rPr lang="en-US" sz="1200"/>
              <a:t>in this update</a:t>
            </a:r>
          </a:p>
          <a:p>
            <a:pPr algn="ctr"/>
            <a:r>
              <a:rPr lang="en-US" sz="1200"/>
              <a:t>Is not valid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12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12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12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12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12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12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12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123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12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125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12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125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12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125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5125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125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126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5127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126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512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5126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5126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5128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512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5129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129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5129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129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5129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5129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5129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5129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513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7" grpId="0" animBg="1"/>
      <p:bldP spid="351238" grpId="0" animBg="1"/>
      <p:bldP spid="351239" grpId="0" animBg="1"/>
      <p:bldP spid="351240" grpId="0" animBg="1"/>
      <p:bldP spid="351241" grpId="0" animBg="1"/>
      <p:bldP spid="351242" grpId="0" animBg="1"/>
      <p:bldP spid="351243" grpId="0" animBg="1"/>
      <p:bldP spid="351253" grpId="0" animBg="1"/>
      <p:bldP spid="351254" grpId="0" animBg="1"/>
      <p:bldP spid="351255" grpId="0" animBg="1"/>
      <p:bldP spid="351256" grpId="0" animBg="1"/>
      <p:bldP spid="351257" grpId="0" animBg="1"/>
      <p:bldP spid="351258" grpId="0" animBg="1"/>
      <p:bldP spid="351259" grpId="0" animBg="1"/>
      <p:bldP spid="351265" grpId="0" animBg="1"/>
      <p:bldP spid="351266" grpId="0" animBg="1"/>
      <p:bldP spid="351267" grpId="0" animBg="1"/>
      <p:bldP spid="351268" grpId="0"/>
      <p:bldP spid="351269" grpId="0" animBg="1"/>
      <p:bldP spid="351270" grpId="0" animBg="1"/>
      <p:bldP spid="351288" grpId="0" animBg="1"/>
      <p:bldP spid="351291" grpId="0" animBg="1"/>
      <p:bldP spid="351292" grpId="0"/>
      <p:bldP spid="351293" grpId="0" animBg="1"/>
      <p:bldP spid="351294" grpId="0"/>
      <p:bldP spid="351295" grpId="0" animBg="1"/>
      <p:bldP spid="351296" grpId="0"/>
      <p:bldP spid="351297" grpId="0" animBg="1"/>
      <p:bldP spid="351298" grpId="0"/>
      <p:bldP spid="351299" grpId="0" animBg="1"/>
      <p:bldP spid="35130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36638" y="158750"/>
            <a:ext cx="7802562" cy="755650"/>
          </a:xfrm>
        </p:spPr>
        <p:txBody>
          <a:bodyPr/>
          <a:lstStyle/>
          <a:p>
            <a:r>
              <a:rPr lang="en-US" dirty="0" smtClean="0"/>
              <a:t>Wireless Routing Protocol (WAP) (5 / 7)</a:t>
            </a:r>
            <a:br>
              <a:rPr lang="en-US" dirty="0" smtClean="0"/>
            </a:br>
            <a:r>
              <a:rPr lang="en-US" sz="2400" i="1" dirty="0" smtClean="0">
                <a:solidFill>
                  <a:schemeClr val="accent1"/>
                </a:solidFill>
              </a:rPr>
              <a:t>Link Cost Table and Message Retransmission List</a:t>
            </a:r>
            <a:r>
              <a:rPr lang="en-US" sz="2400" i="1" dirty="0" smtClean="0"/>
              <a:t> </a:t>
            </a:r>
          </a:p>
        </p:txBody>
      </p:sp>
      <p:sp>
        <p:nvSpPr>
          <p:cNvPr id="31747" name="Rectangle 3"/>
          <p:cNvSpPr>
            <a:spLocks noGrp="1" noChangeArrowheads="1"/>
          </p:cNvSpPr>
          <p:nvPr>
            <p:ph type="body" idx="1"/>
          </p:nvPr>
        </p:nvSpPr>
        <p:spPr>
          <a:xfrm>
            <a:off x="1036638" y="1219200"/>
            <a:ext cx="7413625" cy="4183063"/>
          </a:xfrm>
        </p:spPr>
        <p:txBody>
          <a:bodyPr/>
          <a:lstStyle/>
          <a:p>
            <a:r>
              <a:rPr lang="en-US" smtClean="0"/>
              <a:t>Link Cost Table</a:t>
            </a:r>
          </a:p>
          <a:p>
            <a:pPr lvl="1"/>
            <a:r>
              <a:rPr lang="en-US" smtClean="0"/>
              <a:t>Cost of link to each neighboring node</a:t>
            </a:r>
          </a:p>
          <a:p>
            <a:pPr lvl="1"/>
            <a:r>
              <a:rPr lang="en-US" smtClean="0"/>
              <a:t>The number of timeouts since an error-free message was received from that neighbor</a:t>
            </a:r>
          </a:p>
          <a:p>
            <a:endParaRPr lang="en-US" smtClean="0"/>
          </a:p>
          <a:p>
            <a:r>
              <a:rPr lang="en-US" smtClean="0"/>
              <a:t>Message Retransmission List (MRL) contains </a:t>
            </a:r>
          </a:p>
          <a:p>
            <a:pPr lvl="1"/>
            <a:r>
              <a:rPr lang="en-US" smtClean="0"/>
              <a:t>Information to let a node know which of its neighbor has not acknowledged its update message and to retransmit update message to that neighbor.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90600" y="228600"/>
            <a:ext cx="7412038" cy="755650"/>
          </a:xfrm>
        </p:spPr>
        <p:txBody>
          <a:bodyPr/>
          <a:lstStyle/>
          <a:p>
            <a:r>
              <a:rPr lang="en-US" smtClean="0"/>
              <a:t>What Are Mobile Ad-Hoc Networks?</a:t>
            </a:r>
          </a:p>
        </p:txBody>
      </p:sp>
      <p:sp>
        <p:nvSpPr>
          <p:cNvPr id="8195" name="Rectangle 3"/>
          <p:cNvSpPr>
            <a:spLocks noGrp="1" noChangeArrowheads="1"/>
          </p:cNvSpPr>
          <p:nvPr>
            <p:ph type="body" idx="1"/>
          </p:nvPr>
        </p:nvSpPr>
        <p:spPr>
          <a:xfrm>
            <a:off x="1036638" y="1295400"/>
            <a:ext cx="7413625" cy="4106863"/>
          </a:xfrm>
        </p:spPr>
        <p:txBody>
          <a:bodyPr/>
          <a:lstStyle/>
          <a:p>
            <a:r>
              <a:rPr lang="en-US" smtClean="0"/>
              <a:t>No fixed network infrastructure </a:t>
            </a:r>
          </a:p>
          <a:p>
            <a:endParaRPr lang="en-US" smtClean="0"/>
          </a:p>
          <a:p>
            <a:r>
              <a:rPr lang="en-US" smtClean="0"/>
              <a:t>All nodes can be mobile and can be routers</a:t>
            </a:r>
          </a:p>
          <a:p>
            <a:endParaRPr lang="en-US" smtClean="0"/>
          </a:p>
          <a:p>
            <a:r>
              <a:rPr lang="en-US" smtClean="0"/>
              <a:t>Arbitrary and dynamically changing network topology </a:t>
            </a:r>
          </a:p>
          <a:p>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36638" y="158750"/>
            <a:ext cx="7726362" cy="755650"/>
          </a:xfrm>
        </p:spPr>
        <p:txBody>
          <a:bodyPr/>
          <a:lstStyle/>
          <a:p>
            <a:r>
              <a:rPr lang="en-US" dirty="0" smtClean="0"/>
              <a:t>Wireless Routing Protocol (WAP) (6 / 7) </a:t>
            </a:r>
            <a:br>
              <a:rPr lang="en-US" dirty="0" smtClean="0"/>
            </a:br>
            <a:r>
              <a:rPr lang="en-US" dirty="0" smtClean="0"/>
              <a:t/>
            </a:r>
            <a:br>
              <a:rPr lang="en-US" dirty="0" smtClean="0"/>
            </a:br>
            <a:r>
              <a:rPr lang="en-US" sz="2400" i="1" dirty="0" smtClean="0">
                <a:solidFill>
                  <a:schemeClr val="accent1"/>
                </a:solidFill>
              </a:rPr>
              <a:t>Routing Table Update</a:t>
            </a:r>
            <a:r>
              <a:rPr lang="en-US" sz="2400" i="1" dirty="0" smtClean="0"/>
              <a:t> </a:t>
            </a:r>
          </a:p>
        </p:txBody>
      </p:sp>
      <p:sp>
        <p:nvSpPr>
          <p:cNvPr id="32771" name="Rectangle 3"/>
          <p:cNvSpPr>
            <a:spLocks noGrp="1" noChangeArrowheads="1"/>
          </p:cNvSpPr>
          <p:nvPr>
            <p:ph type="body" idx="1"/>
          </p:nvPr>
        </p:nvSpPr>
        <p:spPr>
          <a:xfrm>
            <a:off x="1036638" y="1239838"/>
            <a:ext cx="7413625" cy="4162425"/>
          </a:xfrm>
        </p:spPr>
        <p:txBody>
          <a:bodyPr/>
          <a:lstStyle/>
          <a:p>
            <a:r>
              <a:rPr lang="en-US" sz="2000" smtClean="0"/>
              <a:t>Node sends routing updates to its neighbors periodically, and  upon route changes</a:t>
            </a:r>
          </a:p>
          <a:p>
            <a:pPr lvl="1"/>
            <a:r>
              <a:rPr lang="en-US" sz="1600" smtClean="0"/>
              <a:t>Route may change when a neighbor moves away or when the node receives routing updates from its neighbors indicating new routes</a:t>
            </a:r>
          </a:p>
          <a:p>
            <a:pPr lvl="1"/>
            <a:r>
              <a:rPr lang="en-US" sz="1600" smtClean="0"/>
              <a:t>If there is no change in routing table since last update, the node is required to send an idle Hello message to ensure connectivity</a:t>
            </a:r>
          </a:p>
          <a:p>
            <a:pPr lvl="1"/>
            <a:r>
              <a:rPr lang="en-US" sz="1600" smtClean="0"/>
              <a:t>Nodes learn the existence of neighbors from receipt of ACKs and other messages</a:t>
            </a:r>
          </a:p>
          <a:p>
            <a:r>
              <a:rPr lang="en-US" sz="2000" smtClean="0"/>
              <a:t>An route update message contains</a:t>
            </a:r>
          </a:p>
          <a:p>
            <a:pPr lvl="1"/>
            <a:r>
              <a:rPr lang="en-US" sz="1600" smtClean="0"/>
              <a:t>A list of updates: destination, distance to destination, predecessor node of destination</a:t>
            </a:r>
          </a:p>
          <a:p>
            <a:pPr lvl="1"/>
            <a:r>
              <a:rPr lang="en-US" sz="1600" smtClean="0"/>
              <a:t>A response list indicating which neighbors should acknowledge the update</a:t>
            </a:r>
          </a:p>
          <a:p>
            <a:pPr lvl="1"/>
            <a:endParaRPr lang="en-US" smtClean="0"/>
          </a:p>
          <a:p>
            <a:r>
              <a:rPr lang="en-US" sz="2000" smtClean="0"/>
              <a:t>Upon receiving an route update message, a node modifies its tables and looks for better paths using new information.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036638" y="158750"/>
            <a:ext cx="7412037" cy="755650"/>
          </a:xfrm>
        </p:spPr>
        <p:txBody>
          <a:bodyPr/>
          <a:lstStyle/>
          <a:p>
            <a:r>
              <a:rPr lang="en-US" dirty="0" smtClean="0"/>
              <a:t>Wireless Routing Protocol (WAP) (7 / 7)</a:t>
            </a:r>
            <a:br>
              <a:rPr lang="en-US" dirty="0" smtClean="0"/>
            </a:br>
            <a:r>
              <a:rPr lang="en-US" dirty="0" smtClean="0"/>
              <a:t/>
            </a:r>
            <a:br>
              <a:rPr lang="en-US" dirty="0" smtClean="0"/>
            </a:br>
            <a:r>
              <a:rPr lang="en-US" sz="2400" i="1" dirty="0" smtClean="0">
                <a:solidFill>
                  <a:schemeClr val="accent1"/>
                </a:solidFill>
              </a:rPr>
              <a:t>Routing Table Update</a:t>
            </a:r>
          </a:p>
        </p:txBody>
      </p:sp>
      <p:sp>
        <p:nvSpPr>
          <p:cNvPr id="33795" name="Rectangle 3"/>
          <p:cNvSpPr>
            <a:spLocks noGrp="1" noChangeArrowheads="1"/>
          </p:cNvSpPr>
          <p:nvPr>
            <p:ph type="body" idx="1"/>
          </p:nvPr>
        </p:nvSpPr>
        <p:spPr>
          <a:xfrm>
            <a:off x="1036638" y="1470345"/>
            <a:ext cx="7413625" cy="3931918"/>
          </a:xfrm>
        </p:spPr>
        <p:txBody>
          <a:bodyPr/>
          <a:lstStyle/>
          <a:p>
            <a:r>
              <a:rPr lang="en-US" sz="2000" dirty="0" smtClean="0"/>
              <a:t>Any new path is relayed back to the original nodes so that they can update their tables. The node updates its routing table if the new path is better than the existing path. </a:t>
            </a:r>
          </a:p>
          <a:p>
            <a:endParaRPr lang="en-US" sz="2000" dirty="0" smtClean="0"/>
          </a:p>
          <a:p>
            <a:r>
              <a:rPr lang="en-US" sz="2000" dirty="0" smtClean="0"/>
              <a:t>Upon receiving an ACK, the node updates its Message Retransmission List. </a:t>
            </a:r>
          </a:p>
          <a:p>
            <a:endParaRPr lang="en-US" sz="2000" dirty="0" smtClean="0"/>
          </a:p>
          <a:p>
            <a:r>
              <a:rPr lang="en-US" sz="2000" dirty="0" smtClean="0"/>
              <a:t>Node checks the consistency of the information reported on the predecessors by all its neighbors every time it detects a change in link of any of its neighbors. This helps eliminate loops and enable fast convergence.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66800" y="152400"/>
            <a:ext cx="7412038" cy="755650"/>
          </a:xfrm>
        </p:spPr>
        <p:txBody>
          <a:bodyPr/>
          <a:lstStyle/>
          <a:p>
            <a:r>
              <a:rPr lang="en-US" smtClean="0"/>
              <a:t>Global State Routing (GSR)</a:t>
            </a:r>
          </a:p>
        </p:txBody>
      </p:sp>
      <p:sp>
        <p:nvSpPr>
          <p:cNvPr id="34819" name="Rectangle 3"/>
          <p:cNvSpPr>
            <a:spLocks noGrp="1" noChangeArrowheads="1"/>
          </p:cNvSpPr>
          <p:nvPr>
            <p:ph type="body" idx="1"/>
          </p:nvPr>
        </p:nvSpPr>
        <p:spPr>
          <a:xfrm>
            <a:off x="1036638" y="998538"/>
            <a:ext cx="7413625" cy="4640262"/>
          </a:xfrm>
        </p:spPr>
        <p:txBody>
          <a:bodyPr/>
          <a:lstStyle/>
          <a:p>
            <a:r>
              <a:rPr lang="en-US" smtClean="0"/>
              <a:t>A link-state routing protocol</a:t>
            </a:r>
          </a:p>
          <a:p>
            <a:endParaRPr lang="en-US" smtClean="0"/>
          </a:p>
          <a:p>
            <a:r>
              <a:rPr lang="en-US" smtClean="0"/>
              <a:t>Each node maintains 4 tables</a:t>
            </a:r>
          </a:p>
          <a:p>
            <a:pPr lvl="1"/>
            <a:r>
              <a:rPr lang="en-US" smtClean="0">
                <a:solidFill>
                  <a:schemeClr val="accent1"/>
                </a:solidFill>
              </a:rPr>
              <a:t>Neighbor List</a:t>
            </a:r>
            <a:r>
              <a:rPr lang="en-US" smtClean="0"/>
              <a:t>: Contains all neighbor nodes</a:t>
            </a:r>
          </a:p>
          <a:p>
            <a:pPr lvl="1"/>
            <a:endParaRPr lang="en-US" smtClean="0">
              <a:solidFill>
                <a:srgbClr val="FF0000"/>
              </a:solidFill>
            </a:endParaRPr>
          </a:p>
          <a:p>
            <a:pPr lvl="1"/>
            <a:r>
              <a:rPr lang="en-US" smtClean="0">
                <a:solidFill>
                  <a:srgbClr val="FF0000"/>
                </a:solidFill>
              </a:rPr>
              <a:t>Topology Table: </a:t>
            </a:r>
            <a:r>
              <a:rPr lang="en-US" smtClean="0"/>
              <a:t>Contains the link state information as reported by the destination and the timestamp of the information for each destination</a:t>
            </a:r>
            <a:endParaRPr lang="en-US" smtClean="0">
              <a:solidFill>
                <a:srgbClr val="FF0000"/>
              </a:solidFill>
            </a:endParaRPr>
          </a:p>
          <a:p>
            <a:pPr lvl="1"/>
            <a:endParaRPr lang="en-US" smtClean="0">
              <a:solidFill>
                <a:schemeClr val="accent1"/>
              </a:solidFill>
            </a:endParaRPr>
          </a:p>
          <a:p>
            <a:pPr lvl="1"/>
            <a:r>
              <a:rPr lang="en-US" smtClean="0">
                <a:solidFill>
                  <a:schemeClr val="accent1"/>
                </a:solidFill>
              </a:rPr>
              <a:t>Next Hop Table: </a:t>
            </a:r>
            <a:r>
              <a:rPr lang="en-US" smtClean="0"/>
              <a:t>Contains the next hop toward each destination</a:t>
            </a:r>
            <a:endParaRPr lang="en-US" smtClean="0">
              <a:solidFill>
                <a:schemeClr val="accent1"/>
              </a:solidFill>
            </a:endParaRPr>
          </a:p>
          <a:p>
            <a:pPr lvl="1"/>
            <a:endParaRPr lang="en-US" smtClean="0">
              <a:solidFill>
                <a:schemeClr val="accent1"/>
              </a:solidFill>
            </a:endParaRPr>
          </a:p>
          <a:p>
            <a:pPr lvl="1"/>
            <a:r>
              <a:rPr lang="en-US" smtClean="0">
                <a:solidFill>
                  <a:schemeClr val="accent1"/>
                </a:solidFill>
              </a:rPr>
              <a:t>Distance Table</a:t>
            </a:r>
            <a:r>
              <a:rPr lang="en-US" smtClean="0"/>
              <a:t>: Contains the shortest distance to each destination. </a:t>
            </a:r>
          </a:p>
          <a:p>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66800" y="228600"/>
            <a:ext cx="7412038" cy="755650"/>
          </a:xfrm>
        </p:spPr>
        <p:txBody>
          <a:bodyPr/>
          <a:lstStyle/>
          <a:p>
            <a:r>
              <a:rPr lang="en-US" smtClean="0"/>
              <a:t>Fisheye State Routing (FSR)</a:t>
            </a:r>
          </a:p>
        </p:txBody>
      </p:sp>
      <p:sp>
        <p:nvSpPr>
          <p:cNvPr id="35843" name="Rectangle 3"/>
          <p:cNvSpPr>
            <a:spLocks noGrp="1" noChangeArrowheads="1"/>
          </p:cNvSpPr>
          <p:nvPr>
            <p:ph type="body" idx="1"/>
          </p:nvPr>
        </p:nvSpPr>
        <p:spPr>
          <a:xfrm>
            <a:off x="1036638" y="762000"/>
            <a:ext cx="7413625" cy="4640263"/>
          </a:xfrm>
        </p:spPr>
        <p:txBody>
          <a:bodyPr/>
          <a:lstStyle/>
          <a:p>
            <a:r>
              <a:rPr lang="en-US" sz="2000" smtClean="0"/>
              <a:t>FSR is an improvement of Global State Routing (GSR) to reduce the state update messages</a:t>
            </a:r>
          </a:p>
          <a:p>
            <a:endParaRPr lang="en-US" sz="2000" smtClean="0"/>
          </a:p>
          <a:p>
            <a:r>
              <a:rPr lang="en-US" sz="2000" smtClean="0"/>
              <a:t>Issues addressed</a:t>
            </a:r>
          </a:p>
          <a:p>
            <a:pPr lvl="1"/>
            <a:r>
              <a:rPr lang="en-US" sz="1600" smtClean="0"/>
              <a:t>Update messages in GSR can be large and hence can waste a considerable amount of network bandwidth. </a:t>
            </a:r>
          </a:p>
          <a:p>
            <a:endParaRPr lang="en-US" smtClean="0"/>
          </a:p>
          <a:p>
            <a:r>
              <a:rPr lang="en-US" sz="2000" smtClean="0"/>
              <a:t>Solution in FSR</a:t>
            </a:r>
          </a:p>
          <a:p>
            <a:pPr lvl="1"/>
            <a:r>
              <a:rPr lang="en-US" sz="1600" smtClean="0"/>
              <a:t>Each update message does not contain information about all nodes. Instead, it exchanges information about closer nodes more frequently than it does about farther nodes thus reducing the update message size. </a:t>
            </a:r>
          </a:p>
          <a:p>
            <a:pPr lvl="1"/>
            <a:r>
              <a:rPr lang="en-US" sz="1600" smtClean="0"/>
              <a:t>So each node gets accurate information about neighbors and the detail and accuracy of information decreases as the distance from node increases. </a:t>
            </a:r>
          </a:p>
          <a:p>
            <a:pPr lvl="1"/>
            <a:r>
              <a:rPr lang="en-US" sz="1600" smtClean="0"/>
              <a:t>Packets can be routed correctly because the route information becomes more and more accurate as the packet moves closer to the destination.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36638" y="152400"/>
            <a:ext cx="7412037" cy="755650"/>
          </a:xfrm>
        </p:spPr>
        <p:txBody>
          <a:bodyPr/>
          <a:lstStyle/>
          <a:p>
            <a:r>
              <a:rPr lang="en-US" smtClean="0"/>
              <a:t>Hierarchical State Routing (HSR)</a:t>
            </a:r>
          </a:p>
        </p:txBody>
      </p:sp>
      <p:sp>
        <p:nvSpPr>
          <p:cNvPr id="36867" name="Rectangle 3"/>
          <p:cNvSpPr>
            <a:spLocks noGrp="1" noChangeArrowheads="1"/>
          </p:cNvSpPr>
          <p:nvPr>
            <p:ph type="body" idx="1"/>
          </p:nvPr>
        </p:nvSpPr>
        <p:spPr>
          <a:xfrm>
            <a:off x="1036638" y="1009650"/>
            <a:ext cx="7726362" cy="4392613"/>
          </a:xfrm>
        </p:spPr>
        <p:txBody>
          <a:bodyPr/>
          <a:lstStyle/>
          <a:p>
            <a:r>
              <a:rPr lang="en-US" sz="1800" smtClean="0"/>
              <a:t>Network is divided into clusters of nodes </a:t>
            </a:r>
          </a:p>
          <a:p>
            <a:endParaRPr lang="en-US" sz="1800" smtClean="0"/>
          </a:p>
          <a:p>
            <a:r>
              <a:rPr lang="en-US" sz="1800" smtClean="0"/>
              <a:t>Each elects a cluster head as in a cluster-based routing algorithm</a:t>
            </a:r>
          </a:p>
          <a:p>
            <a:endParaRPr lang="en-US" sz="1800" smtClean="0"/>
          </a:p>
          <a:p>
            <a:r>
              <a:rPr lang="en-US" sz="1800" smtClean="0"/>
              <a:t>Cluster heads organize themselves into clusters and so on. </a:t>
            </a:r>
          </a:p>
          <a:p>
            <a:endParaRPr lang="en-US" sz="1800" smtClean="0"/>
          </a:p>
          <a:p>
            <a:r>
              <a:rPr lang="en-US" sz="1800" smtClean="0"/>
              <a:t>Nodes in a cluster broadcast their link information to each other </a:t>
            </a:r>
          </a:p>
          <a:p>
            <a:endParaRPr lang="en-US" sz="1800" smtClean="0"/>
          </a:p>
          <a:p>
            <a:r>
              <a:rPr lang="en-US" sz="1800" smtClean="0"/>
              <a:t>Each cluster head summarizes its cluster's information and sends it to neighboring cluster heads via gateways </a:t>
            </a:r>
          </a:p>
          <a:p>
            <a:endParaRPr lang="en-US" sz="1800" smtClean="0"/>
          </a:p>
          <a:p>
            <a:r>
              <a:rPr lang="en-US" sz="1800" smtClean="0"/>
              <a:t>A node at each level floods to its lower level the information that it obtains so the lower level has a hierarchical topology information. </a:t>
            </a:r>
          </a:p>
          <a:p>
            <a:endParaRPr lang="en-US" sz="1800" smtClean="0"/>
          </a:p>
          <a:p>
            <a:r>
              <a:rPr lang="en-US" sz="1800" smtClean="0"/>
              <a:t>Each node has a hierarchical address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81"/>
          <p:cNvSpPr>
            <a:spLocks noChangeArrowheads="1"/>
          </p:cNvSpPr>
          <p:nvPr/>
        </p:nvSpPr>
        <p:spPr bwMode="auto">
          <a:xfrm>
            <a:off x="1752600" y="1066800"/>
            <a:ext cx="3886200" cy="838200"/>
          </a:xfrm>
          <a:prstGeom prst="ellipse">
            <a:avLst/>
          </a:prstGeom>
          <a:solidFill>
            <a:srgbClr val="EAEAEA"/>
          </a:solidFill>
          <a:ln w="9525">
            <a:noFill/>
            <a:round/>
            <a:headEnd/>
            <a:tailEnd/>
          </a:ln>
        </p:spPr>
        <p:txBody>
          <a:bodyPr wrap="none" anchor="ctr"/>
          <a:lstStyle/>
          <a:p>
            <a:endParaRPr lang="en-US"/>
          </a:p>
        </p:txBody>
      </p:sp>
      <p:sp>
        <p:nvSpPr>
          <p:cNvPr id="37891" name="Oval 77"/>
          <p:cNvSpPr>
            <a:spLocks noChangeArrowheads="1"/>
          </p:cNvSpPr>
          <p:nvPr/>
        </p:nvSpPr>
        <p:spPr bwMode="auto">
          <a:xfrm>
            <a:off x="4419600" y="2362200"/>
            <a:ext cx="3276600" cy="838200"/>
          </a:xfrm>
          <a:prstGeom prst="ellipse">
            <a:avLst/>
          </a:prstGeom>
          <a:solidFill>
            <a:srgbClr val="EAEAEA"/>
          </a:solidFill>
          <a:ln w="9525">
            <a:noFill/>
            <a:round/>
            <a:headEnd/>
            <a:tailEnd/>
          </a:ln>
        </p:spPr>
        <p:txBody>
          <a:bodyPr wrap="none" anchor="ctr"/>
          <a:lstStyle/>
          <a:p>
            <a:endParaRPr lang="en-US"/>
          </a:p>
        </p:txBody>
      </p:sp>
      <p:sp>
        <p:nvSpPr>
          <p:cNvPr id="37892" name="Oval 16"/>
          <p:cNvSpPr>
            <a:spLocks noChangeArrowheads="1"/>
          </p:cNvSpPr>
          <p:nvPr/>
        </p:nvSpPr>
        <p:spPr bwMode="auto">
          <a:xfrm>
            <a:off x="1371600" y="3810000"/>
            <a:ext cx="2133600" cy="1230313"/>
          </a:xfrm>
          <a:prstGeom prst="ellipse">
            <a:avLst/>
          </a:prstGeom>
          <a:solidFill>
            <a:srgbClr val="EAEAEA"/>
          </a:solidFill>
          <a:ln w="12700">
            <a:noFill/>
            <a:prstDash val="dash"/>
            <a:round/>
            <a:headEnd/>
            <a:tailEnd/>
          </a:ln>
        </p:spPr>
        <p:txBody>
          <a:bodyPr wrap="none" anchor="ctr"/>
          <a:lstStyle/>
          <a:p>
            <a:endParaRPr lang="en-US"/>
          </a:p>
        </p:txBody>
      </p:sp>
      <p:sp>
        <p:nvSpPr>
          <p:cNvPr id="37893" name="Oval 52"/>
          <p:cNvSpPr>
            <a:spLocks noChangeArrowheads="1"/>
          </p:cNvSpPr>
          <p:nvPr/>
        </p:nvSpPr>
        <p:spPr bwMode="auto">
          <a:xfrm>
            <a:off x="3962400" y="3886200"/>
            <a:ext cx="2286000" cy="1230313"/>
          </a:xfrm>
          <a:prstGeom prst="ellipse">
            <a:avLst/>
          </a:prstGeom>
          <a:solidFill>
            <a:srgbClr val="EAEAEA"/>
          </a:solidFill>
          <a:ln w="12700">
            <a:noFill/>
            <a:prstDash val="dash"/>
            <a:round/>
            <a:headEnd/>
            <a:tailEnd/>
          </a:ln>
        </p:spPr>
        <p:txBody>
          <a:bodyPr wrap="none" anchor="ctr"/>
          <a:lstStyle/>
          <a:p>
            <a:endParaRPr lang="en-US"/>
          </a:p>
        </p:txBody>
      </p:sp>
      <p:sp>
        <p:nvSpPr>
          <p:cNvPr id="37894" name="Oval 65"/>
          <p:cNvSpPr>
            <a:spLocks noChangeArrowheads="1"/>
          </p:cNvSpPr>
          <p:nvPr/>
        </p:nvSpPr>
        <p:spPr bwMode="auto">
          <a:xfrm>
            <a:off x="6553200" y="3951288"/>
            <a:ext cx="2057400" cy="1230312"/>
          </a:xfrm>
          <a:prstGeom prst="ellipse">
            <a:avLst/>
          </a:prstGeom>
          <a:solidFill>
            <a:srgbClr val="EAEAEA"/>
          </a:solidFill>
          <a:ln w="12700">
            <a:noFill/>
            <a:prstDash val="dash"/>
            <a:round/>
            <a:headEnd/>
            <a:tailEnd/>
          </a:ln>
        </p:spPr>
        <p:txBody>
          <a:bodyPr wrap="none" anchor="ctr"/>
          <a:lstStyle/>
          <a:p>
            <a:endParaRPr lang="en-US"/>
          </a:p>
        </p:txBody>
      </p:sp>
      <p:sp>
        <p:nvSpPr>
          <p:cNvPr id="37895" name="Rectangle 4"/>
          <p:cNvSpPr>
            <a:spLocks noGrp="1" noChangeArrowheads="1"/>
          </p:cNvSpPr>
          <p:nvPr>
            <p:ph type="title"/>
          </p:nvPr>
        </p:nvSpPr>
        <p:spPr>
          <a:xfrm>
            <a:off x="990600" y="158750"/>
            <a:ext cx="7412038" cy="755650"/>
          </a:xfrm>
        </p:spPr>
        <p:txBody>
          <a:bodyPr/>
          <a:lstStyle/>
          <a:p>
            <a:r>
              <a:rPr lang="en-US" smtClean="0"/>
              <a:t>Routing Hierarchy in HSR</a:t>
            </a:r>
          </a:p>
        </p:txBody>
      </p:sp>
      <p:sp>
        <p:nvSpPr>
          <p:cNvPr id="37896" name="Oval 8"/>
          <p:cNvSpPr>
            <a:spLocks noChangeArrowheads="1"/>
          </p:cNvSpPr>
          <p:nvPr/>
        </p:nvSpPr>
        <p:spPr bwMode="auto">
          <a:xfrm>
            <a:off x="1600200" y="4506913"/>
            <a:ext cx="223838" cy="247650"/>
          </a:xfrm>
          <a:prstGeom prst="ellipse">
            <a:avLst/>
          </a:prstGeom>
          <a:noFill/>
          <a:ln w="25400">
            <a:solidFill>
              <a:schemeClr val="tx1"/>
            </a:solidFill>
            <a:round/>
            <a:headEnd/>
            <a:tailEnd/>
          </a:ln>
        </p:spPr>
        <p:txBody>
          <a:bodyPr wrap="none" anchor="ctr"/>
          <a:lstStyle/>
          <a:p>
            <a:endParaRPr lang="en-US"/>
          </a:p>
        </p:txBody>
      </p:sp>
      <p:sp>
        <p:nvSpPr>
          <p:cNvPr id="37897" name="Oval 10"/>
          <p:cNvSpPr>
            <a:spLocks noChangeArrowheads="1"/>
          </p:cNvSpPr>
          <p:nvPr/>
        </p:nvSpPr>
        <p:spPr bwMode="auto">
          <a:xfrm>
            <a:off x="2209800" y="4049713"/>
            <a:ext cx="223838" cy="247650"/>
          </a:xfrm>
          <a:prstGeom prst="ellipse">
            <a:avLst/>
          </a:prstGeom>
          <a:solidFill>
            <a:schemeClr val="tx1"/>
          </a:solidFill>
          <a:ln w="25400">
            <a:solidFill>
              <a:schemeClr val="tx1"/>
            </a:solidFill>
            <a:round/>
            <a:headEnd/>
            <a:tailEnd/>
          </a:ln>
        </p:spPr>
        <p:txBody>
          <a:bodyPr wrap="none" anchor="ctr"/>
          <a:lstStyle/>
          <a:p>
            <a:endParaRPr lang="en-US"/>
          </a:p>
        </p:txBody>
      </p:sp>
      <p:sp>
        <p:nvSpPr>
          <p:cNvPr id="37898" name="Text Box 42"/>
          <p:cNvSpPr txBox="1">
            <a:spLocks noChangeArrowheads="1"/>
          </p:cNvSpPr>
          <p:nvPr/>
        </p:nvSpPr>
        <p:spPr bwMode="auto">
          <a:xfrm>
            <a:off x="685800" y="2590800"/>
            <a:ext cx="658813" cy="457200"/>
          </a:xfrm>
          <a:prstGeom prst="rect">
            <a:avLst/>
          </a:prstGeom>
          <a:noFill/>
          <a:ln w="9525">
            <a:noFill/>
            <a:miter lim="800000"/>
            <a:headEnd/>
            <a:tailEnd/>
          </a:ln>
        </p:spPr>
        <p:txBody>
          <a:bodyPr wrap="none">
            <a:spAutoFit/>
          </a:bodyPr>
          <a:lstStyle/>
          <a:p>
            <a:r>
              <a:rPr lang="en-US" sz="1200"/>
              <a:t>Virtual</a:t>
            </a:r>
          </a:p>
          <a:p>
            <a:r>
              <a:rPr lang="en-US" sz="1200"/>
              <a:t>Nodes</a:t>
            </a:r>
          </a:p>
        </p:txBody>
      </p:sp>
      <p:sp>
        <p:nvSpPr>
          <p:cNvPr id="37899" name="Oval 46"/>
          <p:cNvSpPr>
            <a:spLocks noChangeArrowheads="1"/>
          </p:cNvSpPr>
          <p:nvPr/>
        </p:nvSpPr>
        <p:spPr bwMode="auto">
          <a:xfrm>
            <a:off x="2895600" y="4495800"/>
            <a:ext cx="223838" cy="247650"/>
          </a:xfrm>
          <a:prstGeom prst="ellipse">
            <a:avLst/>
          </a:prstGeom>
          <a:noFill/>
          <a:ln w="25400">
            <a:solidFill>
              <a:schemeClr val="tx1"/>
            </a:solidFill>
            <a:round/>
            <a:headEnd/>
            <a:tailEnd/>
          </a:ln>
        </p:spPr>
        <p:txBody>
          <a:bodyPr wrap="none" anchor="ctr"/>
          <a:lstStyle/>
          <a:p>
            <a:endParaRPr lang="en-US"/>
          </a:p>
        </p:txBody>
      </p:sp>
      <p:sp>
        <p:nvSpPr>
          <p:cNvPr id="37900" name="Line 47"/>
          <p:cNvSpPr>
            <a:spLocks noChangeShapeType="1"/>
          </p:cNvSpPr>
          <p:nvPr/>
        </p:nvSpPr>
        <p:spPr bwMode="auto">
          <a:xfrm flipV="1">
            <a:off x="1676400" y="4202113"/>
            <a:ext cx="533400" cy="304800"/>
          </a:xfrm>
          <a:prstGeom prst="line">
            <a:avLst/>
          </a:prstGeom>
          <a:noFill/>
          <a:ln w="9525">
            <a:solidFill>
              <a:schemeClr val="tx1"/>
            </a:solidFill>
            <a:round/>
            <a:headEnd/>
            <a:tailEnd/>
          </a:ln>
        </p:spPr>
        <p:txBody>
          <a:bodyPr/>
          <a:lstStyle/>
          <a:p>
            <a:endParaRPr lang="en-US"/>
          </a:p>
        </p:txBody>
      </p:sp>
      <p:sp>
        <p:nvSpPr>
          <p:cNvPr id="37901" name="Line 48"/>
          <p:cNvSpPr>
            <a:spLocks noChangeShapeType="1"/>
          </p:cNvSpPr>
          <p:nvPr/>
        </p:nvSpPr>
        <p:spPr bwMode="auto">
          <a:xfrm>
            <a:off x="1828800" y="4659313"/>
            <a:ext cx="1066800" cy="0"/>
          </a:xfrm>
          <a:prstGeom prst="line">
            <a:avLst/>
          </a:prstGeom>
          <a:noFill/>
          <a:ln w="9525">
            <a:solidFill>
              <a:schemeClr val="tx1"/>
            </a:solidFill>
            <a:round/>
            <a:headEnd/>
            <a:tailEnd/>
          </a:ln>
        </p:spPr>
        <p:txBody>
          <a:bodyPr/>
          <a:lstStyle/>
          <a:p>
            <a:endParaRPr lang="en-US"/>
          </a:p>
        </p:txBody>
      </p:sp>
      <p:sp>
        <p:nvSpPr>
          <p:cNvPr id="37902" name="Line 49"/>
          <p:cNvSpPr>
            <a:spLocks noChangeShapeType="1"/>
          </p:cNvSpPr>
          <p:nvPr/>
        </p:nvSpPr>
        <p:spPr bwMode="auto">
          <a:xfrm>
            <a:off x="2438400" y="4125913"/>
            <a:ext cx="533400" cy="457200"/>
          </a:xfrm>
          <a:prstGeom prst="line">
            <a:avLst/>
          </a:prstGeom>
          <a:noFill/>
          <a:ln w="9525">
            <a:solidFill>
              <a:schemeClr val="tx1"/>
            </a:solidFill>
            <a:round/>
            <a:headEnd/>
            <a:tailEnd/>
          </a:ln>
        </p:spPr>
        <p:txBody>
          <a:bodyPr/>
          <a:lstStyle/>
          <a:p>
            <a:endParaRPr lang="en-US"/>
          </a:p>
        </p:txBody>
      </p:sp>
      <p:sp>
        <p:nvSpPr>
          <p:cNvPr id="37903" name="Oval 50"/>
          <p:cNvSpPr>
            <a:spLocks noChangeArrowheads="1"/>
          </p:cNvSpPr>
          <p:nvPr/>
        </p:nvSpPr>
        <p:spPr bwMode="auto">
          <a:xfrm>
            <a:off x="4495800" y="4572000"/>
            <a:ext cx="223838" cy="247650"/>
          </a:xfrm>
          <a:prstGeom prst="ellipse">
            <a:avLst/>
          </a:prstGeom>
          <a:noFill/>
          <a:ln w="25400">
            <a:solidFill>
              <a:schemeClr val="tx1"/>
            </a:solidFill>
            <a:round/>
            <a:headEnd/>
            <a:tailEnd/>
          </a:ln>
        </p:spPr>
        <p:txBody>
          <a:bodyPr wrap="none" anchor="ctr"/>
          <a:lstStyle/>
          <a:p>
            <a:endParaRPr lang="en-US"/>
          </a:p>
        </p:txBody>
      </p:sp>
      <p:sp>
        <p:nvSpPr>
          <p:cNvPr id="37904" name="Oval 51"/>
          <p:cNvSpPr>
            <a:spLocks noChangeArrowheads="1"/>
          </p:cNvSpPr>
          <p:nvPr/>
        </p:nvSpPr>
        <p:spPr bwMode="auto">
          <a:xfrm>
            <a:off x="5105400" y="4125913"/>
            <a:ext cx="223838" cy="247650"/>
          </a:xfrm>
          <a:prstGeom prst="ellipse">
            <a:avLst/>
          </a:prstGeom>
          <a:solidFill>
            <a:schemeClr val="tx1"/>
          </a:solidFill>
          <a:ln w="25400">
            <a:solidFill>
              <a:schemeClr val="tx1"/>
            </a:solidFill>
            <a:round/>
            <a:headEnd/>
            <a:tailEnd/>
          </a:ln>
        </p:spPr>
        <p:txBody>
          <a:bodyPr wrap="none" anchor="ctr"/>
          <a:lstStyle/>
          <a:p>
            <a:endParaRPr lang="en-US"/>
          </a:p>
        </p:txBody>
      </p:sp>
      <p:sp>
        <p:nvSpPr>
          <p:cNvPr id="37905" name="Oval 53"/>
          <p:cNvSpPr>
            <a:spLocks noChangeArrowheads="1"/>
          </p:cNvSpPr>
          <p:nvPr/>
        </p:nvSpPr>
        <p:spPr bwMode="auto">
          <a:xfrm>
            <a:off x="5791200" y="4583113"/>
            <a:ext cx="223838" cy="247650"/>
          </a:xfrm>
          <a:prstGeom prst="ellipse">
            <a:avLst/>
          </a:prstGeom>
          <a:noFill/>
          <a:ln w="25400">
            <a:solidFill>
              <a:schemeClr val="tx1"/>
            </a:solidFill>
            <a:round/>
            <a:headEnd/>
            <a:tailEnd/>
          </a:ln>
        </p:spPr>
        <p:txBody>
          <a:bodyPr wrap="none" anchor="ctr"/>
          <a:lstStyle/>
          <a:p>
            <a:endParaRPr lang="en-US"/>
          </a:p>
        </p:txBody>
      </p:sp>
      <p:sp>
        <p:nvSpPr>
          <p:cNvPr id="37906" name="Line 54"/>
          <p:cNvSpPr>
            <a:spLocks noChangeShapeType="1"/>
          </p:cNvSpPr>
          <p:nvPr/>
        </p:nvSpPr>
        <p:spPr bwMode="auto">
          <a:xfrm flipV="1">
            <a:off x="4572000" y="4278313"/>
            <a:ext cx="533400" cy="304800"/>
          </a:xfrm>
          <a:prstGeom prst="line">
            <a:avLst/>
          </a:prstGeom>
          <a:noFill/>
          <a:ln w="9525">
            <a:solidFill>
              <a:schemeClr val="tx1"/>
            </a:solidFill>
            <a:round/>
            <a:headEnd/>
            <a:tailEnd/>
          </a:ln>
        </p:spPr>
        <p:txBody>
          <a:bodyPr/>
          <a:lstStyle/>
          <a:p>
            <a:endParaRPr lang="en-US"/>
          </a:p>
        </p:txBody>
      </p:sp>
      <p:sp>
        <p:nvSpPr>
          <p:cNvPr id="37907" name="Line 55"/>
          <p:cNvSpPr>
            <a:spLocks noChangeShapeType="1"/>
          </p:cNvSpPr>
          <p:nvPr/>
        </p:nvSpPr>
        <p:spPr bwMode="auto">
          <a:xfrm>
            <a:off x="4724400" y="4735513"/>
            <a:ext cx="1066800" cy="0"/>
          </a:xfrm>
          <a:prstGeom prst="line">
            <a:avLst/>
          </a:prstGeom>
          <a:noFill/>
          <a:ln w="9525">
            <a:solidFill>
              <a:schemeClr val="tx1"/>
            </a:solidFill>
            <a:round/>
            <a:headEnd/>
            <a:tailEnd/>
          </a:ln>
        </p:spPr>
        <p:txBody>
          <a:bodyPr/>
          <a:lstStyle/>
          <a:p>
            <a:endParaRPr lang="en-US"/>
          </a:p>
        </p:txBody>
      </p:sp>
      <p:sp>
        <p:nvSpPr>
          <p:cNvPr id="37908" name="Line 56"/>
          <p:cNvSpPr>
            <a:spLocks noChangeShapeType="1"/>
          </p:cNvSpPr>
          <p:nvPr/>
        </p:nvSpPr>
        <p:spPr bwMode="auto">
          <a:xfrm>
            <a:off x="5334000" y="4202113"/>
            <a:ext cx="533400" cy="457200"/>
          </a:xfrm>
          <a:prstGeom prst="line">
            <a:avLst/>
          </a:prstGeom>
          <a:noFill/>
          <a:ln w="9525">
            <a:solidFill>
              <a:schemeClr val="tx1"/>
            </a:solidFill>
            <a:round/>
            <a:headEnd/>
            <a:tailEnd/>
          </a:ln>
        </p:spPr>
        <p:txBody>
          <a:bodyPr/>
          <a:lstStyle/>
          <a:p>
            <a:endParaRPr lang="en-US"/>
          </a:p>
        </p:txBody>
      </p:sp>
      <p:sp>
        <p:nvSpPr>
          <p:cNvPr id="37909" name="Text Box 58"/>
          <p:cNvSpPr txBox="1">
            <a:spLocks noChangeArrowheads="1"/>
          </p:cNvSpPr>
          <p:nvPr/>
        </p:nvSpPr>
        <p:spPr bwMode="auto">
          <a:xfrm>
            <a:off x="3221038" y="5257800"/>
            <a:ext cx="893762" cy="274638"/>
          </a:xfrm>
          <a:prstGeom prst="rect">
            <a:avLst/>
          </a:prstGeom>
          <a:noFill/>
          <a:ln w="9525">
            <a:noFill/>
            <a:miter lim="800000"/>
            <a:headEnd/>
            <a:tailEnd/>
          </a:ln>
        </p:spPr>
        <p:txBody>
          <a:bodyPr wrap="none">
            <a:spAutoFit/>
          </a:bodyPr>
          <a:lstStyle/>
          <a:p>
            <a:r>
              <a:rPr lang="en-US" sz="1200"/>
              <a:t>Gateways</a:t>
            </a:r>
          </a:p>
        </p:txBody>
      </p:sp>
      <p:sp>
        <p:nvSpPr>
          <p:cNvPr id="37910" name="Line 59"/>
          <p:cNvSpPr>
            <a:spLocks noChangeShapeType="1"/>
          </p:cNvSpPr>
          <p:nvPr/>
        </p:nvSpPr>
        <p:spPr bwMode="auto">
          <a:xfrm flipH="1" flipV="1">
            <a:off x="3124200" y="4800600"/>
            <a:ext cx="457200" cy="457200"/>
          </a:xfrm>
          <a:prstGeom prst="line">
            <a:avLst/>
          </a:prstGeom>
          <a:noFill/>
          <a:ln w="9525">
            <a:solidFill>
              <a:srgbClr val="FF0000"/>
            </a:solidFill>
            <a:prstDash val="dash"/>
            <a:round/>
            <a:headEnd/>
            <a:tailEnd type="triangle" w="med" len="med"/>
          </a:ln>
        </p:spPr>
        <p:txBody>
          <a:bodyPr/>
          <a:lstStyle/>
          <a:p>
            <a:endParaRPr lang="en-US"/>
          </a:p>
        </p:txBody>
      </p:sp>
      <p:sp>
        <p:nvSpPr>
          <p:cNvPr id="37911" name="Line 60"/>
          <p:cNvSpPr>
            <a:spLocks noChangeShapeType="1"/>
          </p:cNvSpPr>
          <p:nvPr/>
        </p:nvSpPr>
        <p:spPr bwMode="auto">
          <a:xfrm flipV="1">
            <a:off x="3733800" y="4724400"/>
            <a:ext cx="762000" cy="533400"/>
          </a:xfrm>
          <a:prstGeom prst="line">
            <a:avLst/>
          </a:prstGeom>
          <a:noFill/>
          <a:ln w="9525">
            <a:solidFill>
              <a:srgbClr val="FF0000"/>
            </a:solidFill>
            <a:prstDash val="dash"/>
            <a:round/>
            <a:headEnd/>
            <a:tailEnd type="triangle" w="med" len="med"/>
          </a:ln>
        </p:spPr>
        <p:txBody>
          <a:bodyPr/>
          <a:lstStyle/>
          <a:p>
            <a:endParaRPr lang="en-US"/>
          </a:p>
        </p:txBody>
      </p:sp>
      <p:sp>
        <p:nvSpPr>
          <p:cNvPr id="37912" name="Oval 61" descr="Outlined diamond"/>
          <p:cNvSpPr>
            <a:spLocks noChangeArrowheads="1"/>
          </p:cNvSpPr>
          <p:nvPr/>
        </p:nvSpPr>
        <p:spPr bwMode="auto">
          <a:xfrm>
            <a:off x="2209800" y="2590800"/>
            <a:ext cx="223838" cy="247650"/>
          </a:xfrm>
          <a:prstGeom prst="ellipse">
            <a:avLst/>
          </a:prstGeom>
          <a:pattFill prst="openDmnd">
            <a:fgClr>
              <a:schemeClr val="tx1"/>
            </a:fgClr>
            <a:bgClr>
              <a:srgbClr val="FFFFFF"/>
            </a:bgClr>
          </a:pattFill>
          <a:ln w="25400">
            <a:solidFill>
              <a:schemeClr val="tx1"/>
            </a:solidFill>
            <a:round/>
            <a:headEnd/>
            <a:tailEnd/>
          </a:ln>
        </p:spPr>
        <p:txBody>
          <a:bodyPr wrap="none" anchor="ctr"/>
          <a:lstStyle/>
          <a:p>
            <a:endParaRPr lang="en-US"/>
          </a:p>
        </p:txBody>
      </p:sp>
      <p:sp>
        <p:nvSpPr>
          <p:cNvPr id="37913" name="Oval 62" descr="Outlined diamond"/>
          <p:cNvSpPr>
            <a:spLocks noChangeArrowheads="1"/>
          </p:cNvSpPr>
          <p:nvPr/>
        </p:nvSpPr>
        <p:spPr bwMode="auto">
          <a:xfrm>
            <a:off x="5105400" y="2590800"/>
            <a:ext cx="223838" cy="247650"/>
          </a:xfrm>
          <a:prstGeom prst="ellipse">
            <a:avLst/>
          </a:prstGeom>
          <a:pattFill prst="openDmnd">
            <a:fgClr>
              <a:schemeClr val="tx1"/>
            </a:fgClr>
            <a:bgClr>
              <a:srgbClr val="FFFFFF"/>
            </a:bgClr>
          </a:pattFill>
          <a:ln w="25400">
            <a:solidFill>
              <a:schemeClr val="tx1"/>
            </a:solidFill>
            <a:round/>
            <a:headEnd/>
            <a:tailEnd/>
          </a:ln>
        </p:spPr>
        <p:txBody>
          <a:bodyPr wrap="none" anchor="ctr"/>
          <a:lstStyle/>
          <a:p>
            <a:endParaRPr lang="en-US"/>
          </a:p>
        </p:txBody>
      </p:sp>
      <p:sp>
        <p:nvSpPr>
          <p:cNvPr id="37914" name="Oval 63"/>
          <p:cNvSpPr>
            <a:spLocks noChangeArrowheads="1"/>
          </p:cNvSpPr>
          <p:nvPr/>
        </p:nvSpPr>
        <p:spPr bwMode="auto">
          <a:xfrm>
            <a:off x="6858000" y="4648200"/>
            <a:ext cx="223838" cy="247650"/>
          </a:xfrm>
          <a:prstGeom prst="ellipse">
            <a:avLst/>
          </a:prstGeom>
          <a:solidFill>
            <a:schemeClr val="tx1"/>
          </a:solidFill>
          <a:ln w="25400">
            <a:solidFill>
              <a:schemeClr val="tx1"/>
            </a:solidFill>
            <a:round/>
            <a:headEnd/>
            <a:tailEnd/>
          </a:ln>
        </p:spPr>
        <p:txBody>
          <a:bodyPr wrap="none" anchor="ctr"/>
          <a:lstStyle/>
          <a:p>
            <a:endParaRPr lang="en-US"/>
          </a:p>
        </p:txBody>
      </p:sp>
      <p:sp>
        <p:nvSpPr>
          <p:cNvPr id="37915" name="Oval 64"/>
          <p:cNvSpPr>
            <a:spLocks noChangeArrowheads="1"/>
          </p:cNvSpPr>
          <p:nvPr/>
        </p:nvSpPr>
        <p:spPr bwMode="auto">
          <a:xfrm>
            <a:off x="7467600" y="4191000"/>
            <a:ext cx="223838" cy="247650"/>
          </a:xfrm>
          <a:prstGeom prst="ellipse">
            <a:avLst/>
          </a:prstGeom>
          <a:noFill/>
          <a:ln w="25400">
            <a:solidFill>
              <a:schemeClr val="tx1"/>
            </a:solidFill>
            <a:round/>
            <a:headEnd/>
            <a:tailEnd/>
          </a:ln>
        </p:spPr>
        <p:txBody>
          <a:bodyPr wrap="none" anchor="ctr"/>
          <a:lstStyle/>
          <a:p>
            <a:endParaRPr lang="en-US"/>
          </a:p>
        </p:txBody>
      </p:sp>
      <p:sp>
        <p:nvSpPr>
          <p:cNvPr id="37916" name="Oval 66"/>
          <p:cNvSpPr>
            <a:spLocks noChangeArrowheads="1"/>
          </p:cNvSpPr>
          <p:nvPr/>
        </p:nvSpPr>
        <p:spPr bwMode="auto">
          <a:xfrm>
            <a:off x="8153400" y="4648200"/>
            <a:ext cx="223838" cy="247650"/>
          </a:xfrm>
          <a:prstGeom prst="ellipse">
            <a:avLst/>
          </a:prstGeom>
          <a:noFill/>
          <a:ln w="25400">
            <a:solidFill>
              <a:schemeClr val="tx1"/>
            </a:solidFill>
            <a:round/>
            <a:headEnd/>
            <a:tailEnd/>
          </a:ln>
        </p:spPr>
        <p:txBody>
          <a:bodyPr wrap="none" anchor="ctr"/>
          <a:lstStyle/>
          <a:p>
            <a:endParaRPr lang="en-US"/>
          </a:p>
        </p:txBody>
      </p:sp>
      <p:sp>
        <p:nvSpPr>
          <p:cNvPr id="37917" name="Line 67"/>
          <p:cNvSpPr>
            <a:spLocks noChangeShapeType="1"/>
          </p:cNvSpPr>
          <p:nvPr/>
        </p:nvSpPr>
        <p:spPr bwMode="auto">
          <a:xfrm flipV="1">
            <a:off x="6934200" y="4343400"/>
            <a:ext cx="533400" cy="304800"/>
          </a:xfrm>
          <a:prstGeom prst="line">
            <a:avLst/>
          </a:prstGeom>
          <a:noFill/>
          <a:ln w="9525">
            <a:solidFill>
              <a:schemeClr val="tx1"/>
            </a:solidFill>
            <a:round/>
            <a:headEnd/>
            <a:tailEnd/>
          </a:ln>
        </p:spPr>
        <p:txBody>
          <a:bodyPr/>
          <a:lstStyle/>
          <a:p>
            <a:endParaRPr lang="en-US"/>
          </a:p>
        </p:txBody>
      </p:sp>
      <p:sp>
        <p:nvSpPr>
          <p:cNvPr id="37918" name="Line 68"/>
          <p:cNvSpPr>
            <a:spLocks noChangeShapeType="1"/>
          </p:cNvSpPr>
          <p:nvPr/>
        </p:nvSpPr>
        <p:spPr bwMode="auto">
          <a:xfrm>
            <a:off x="7086600" y="4800600"/>
            <a:ext cx="1066800" cy="0"/>
          </a:xfrm>
          <a:prstGeom prst="line">
            <a:avLst/>
          </a:prstGeom>
          <a:noFill/>
          <a:ln w="9525">
            <a:solidFill>
              <a:schemeClr val="tx1"/>
            </a:solidFill>
            <a:round/>
            <a:headEnd/>
            <a:tailEnd/>
          </a:ln>
        </p:spPr>
        <p:txBody>
          <a:bodyPr/>
          <a:lstStyle/>
          <a:p>
            <a:endParaRPr lang="en-US"/>
          </a:p>
        </p:txBody>
      </p:sp>
      <p:sp>
        <p:nvSpPr>
          <p:cNvPr id="37919" name="Line 69"/>
          <p:cNvSpPr>
            <a:spLocks noChangeShapeType="1"/>
          </p:cNvSpPr>
          <p:nvPr/>
        </p:nvSpPr>
        <p:spPr bwMode="auto">
          <a:xfrm>
            <a:off x="7696200" y="4267200"/>
            <a:ext cx="533400" cy="457200"/>
          </a:xfrm>
          <a:prstGeom prst="line">
            <a:avLst/>
          </a:prstGeom>
          <a:noFill/>
          <a:ln w="9525">
            <a:solidFill>
              <a:schemeClr val="tx1"/>
            </a:solidFill>
            <a:round/>
            <a:headEnd/>
            <a:tailEnd/>
          </a:ln>
        </p:spPr>
        <p:txBody>
          <a:bodyPr/>
          <a:lstStyle/>
          <a:p>
            <a:endParaRPr lang="en-US"/>
          </a:p>
        </p:txBody>
      </p:sp>
      <p:sp>
        <p:nvSpPr>
          <p:cNvPr id="37920" name="Line 70"/>
          <p:cNvSpPr>
            <a:spLocks noChangeShapeType="1"/>
          </p:cNvSpPr>
          <p:nvPr/>
        </p:nvSpPr>
        <p:spPr bwMode="auto">
          <a:xfrm>
            <a:off x="3048000" y="4572000"/>
            <a:ext cx="1524000" cy="76200"/>
          </a:xfrm>
          <a:prstGeom prst="line">
            <a:avLst/>
          </a:prstGeom>
          <a:noFill/>
          <a:ln w="9525">
            <a:solidFill>
              <a:schemeClr val="tx1"/>
            </a:solidFill>
            <a:round/>
            <a:headEnd/>
            <a:tailEnd/>
          </a:ln>
        </p:spPr>
        <p:txBody>
          <a:bodyPr/>
          <a:lstStyle/>
          <a:p>
            <a:endParaRPr lang="en-US"/>
          </a:p>
        </p:txBody>
      </p:sp>
      <p:sp>
        <p:nvSpPr>
          <p:cNvPr id="37921" name="Oval 71" descr="Outlined diamond"/>
          <p:cNvSpPr>
            <a:spLocks noChangeArrowheads="1"/>
          </p:cNvSpPr>
          <p:nvPr/>
        </p:nvSpPr>
        <p:spPr bwMode="auto">
          <a:xfrm>
            <a:off x="6858000" y="2647950"/>
            <a:ext cx="223838" cy="247650"/>
          </a:xfrm>
          <a:prstGeom prst="ellipse">
            <a:avLst/>
          </a:prstGeom>
          <a:pattFill prst="openDmnd">
            <a:fgClr>
              <a:schemeClr val="tx1"/>
            </a:fgClr>
            <a:bgClr>
              <a:srgbClr val="FFFFFF"/>
            </a:bgClr>
          </a:pattFill>
          <a:ln w="25400">
            <a:solidFill>
              <a:schemeClr val="tx1"/>
            </a:solidFill>
            <a:round/>
            <a:headEnd/>
            <a:tailEnd/>
          </a:ln>
        </p:spPr>
        <p:txBody>
          <a:bodyPr wrap="none" anchor="ctr"/>
          <a:lstStyle/>
          <a:p>
            <a:endParaRPr lang="en-US"/>
          </a:p>
        </p:txBody>
      </p:sp>
      <p:sp>
        <p:nvSpPr>
          <p:cNvPr id="37922" name="Line 72"/>
          <p:cNvSpPr>
            <a:spLocks noChangeShapeType="1"/>
          </p:cNvSpPr>
          <p:nvPr/>
        </p:nvSpPr>
        <p:spPr bwMode="auto">
          <a:xfrm>
            <a:off x="6019800" y="4724400"/>
            <a:ext cx="838200" cy="0"/>
          </a:xfrm>
          <a:prstGeom prst="line">
            <a:avLst/>
          </a:prstGeom>
          <a:noFill/>
          <a:ln w="9525">
            <a:solidFill>
              <a:schemeClr val="tx1"/>
            </a:solidFill>
            <a:round/>
            <a:headEnd/>
            <a:tailEnd/>
          </a:ln>
        </p:spPr>
        <p:txBody>
          <a:bodyPr/>
          <a:lstStyle/>
          <a:p>
            <a:endParaRPr lang="en-US"/>
          </a:p>
        </p:txBody>
      </p:sp>
      <p:sp>
        <p:nvSpPr>
          <p:cNvPr id="37923" name="Line 73"/>
          <p:cNvSpPr>
            <a:spLocks noChangeShapeType="1"/>
          </p:cNvSpPr>
          <p:nvPr/>
        </p:nvSpPr>
        <p:spPr bwMode="auto">
          <a:xfrm>
            <a:off x="2286000" y="2819400"/>
            <a:ext cx="0" cy="1143000"/>
          </a:xfrm>
          <a:prstGeom prst="line">
            <a:avLst/>
          </a:prstGeom>
          <a:noFill/>
          <a:ln w="9525">
            <a:solidFill>
              <a:schemeClr val="tx1"/>
            </a:solidFill>
            <a:prstDash val="dash"/>
            <a:round/>
            <a:headEnd/>
            <a:tailEnd/>
          </a:ln>
        </p:spPr>
        <p:txBody>
          <a:bodyPr/>
          <a:lstStyle/>
          <a:p>
            <a:endParaRPr lang="en-US"/>
          </a:p>
        </p:txBody>
      </p:sp>
      <p:sp>
        <p:nvSpPr>
          <p:cNvPr id="37924" name="Line 74"/>
          <p:cNvSpPr>
            <a:spLocks noChangeShapeType="1"/>
          </p:cNvSpPr>
          <p:nvPr/>
        </p:nvSpPr>
        <p:spPr bwMode="auto">
          <a:xfrm>
            <a:off x="6934200" y="2895600"/>
            <a:ext cx="0" cy="1676400"/>
          </a:xfrm>
          <a:prstGeom prst="line">
            <a:avLst/>
          </a:prstGeom>
          <a:noFill/>
          <a:ln w="9525">
            <a:solidFill>
              <a:schemeClr val="tx1"/>
            </a:solidFill>
            <a:prstDash val="dash"/>
            <a:round/>
            <a:headEnd/>
            <a:tailEnd/>
          </a:ln>
        </p:spPr>
        <p:txBody>
          <a:bodyPr/>
          <a:lstStyle/>
          <a:p>
            <a:endParaRPr lang="en-US"/>
          </a:p>
        </p:txBody>
      </p:sp>
      <p:sp>
        <p:nvSpPr>
          <p:cNvPr id="37925" name="Line 75"/>
          <p:cNvSpPr>
            <a:spLocks noChangeShapeType="1"/>
          </p:cNvSpPr>
          <p:nvPr/>
        </p:nvSpPr>
        <p:spPr bwMode="auto">
          <a:xfrm>
            <a:off x="5181600" y="2895600"/>
            <a:ext cx="0" cy="1143000"/>
          </a:xfrm>
          <a:prstGeom prst="line">
            <a:avLst/>
          </a:prstGeom>
          <a:noFill/>
          <a:ln w="9525">
            <a:solidFill>
              <a:schemeClr val="tx1"/>
            </a:solidFill>
            <a:prstDash val="dash"/>
            <a:round/>
            <a:headEnd/>
            <a:tailEnd/>
          </a:ln>
        </p:spPr>
        <p:txBody>
          <a:bodyPr/>
          <a:lstStyle/>
          <a:p>
            <a:endParaRPr lang="en-US"/>
          </a:p>
        </p:txBody>
      </p:sp>
      <p:sp>
        <p:nvSpPr>
          <p:cNvPr id="37926" name="Text Box 76"/>
          <p:cNvSpPr txBox="1">
            <a:spLocks noChangeArrowheads="1"/>
          </p:cNvSpPr>
          <p:nvPr/>
        </p:nvSpPr>
        <p:spPr bwMode="auto">
          <a:xfrm>
            <a:off x="1981200" y="4800600"/>
            <a:ext cx="708025" cy="274638"/>
          </a:xfrm>
          <a:prstGeom prst="rect">
            <a:avLst/>
          </a:prstGeom>
          <a:noFill/>
          <a:ln w="9525">
            <a:noFill/>
            <a:miter lim="800000"/>
            <a:headEnd/>
            <a:tailEnd/>
          </a:ln>
        </p:spPr>
        <p:txBody>
          <a:bodyPr wrap="none">
            <a:spAutoFit/>
          </a:bodyPr>
          <a:lstStyle/>
          <a:p>
            <a:r>
              <a:rPr lang="en-US" sz="1200"/>
              <a:t>Cluster</a:t>
            </a:r>
          </a:p>
        </p:txBody>
      </p:sp>
      <p:sp>
        <p:nvSpPr>
          <p:cNvPr id="37927" name="Text Box 78"/>
          <p:cNvSpPr txBox="1">
            <a:spLocks noChangeArrowheads="1"/>
          </p:cNvSpPr>
          <p:nvPr/>
        </p:nvSpPr>
        <p:spPr bwMode="auto">
          <a:xfrm>
            <a:off x="609600" y="4191000"/>
            <a:ext cx="801688" cy="457200"/>
          </a:xfrm>
          <a:prstGeom prst="rect">
            <a:avLst/>
          </a:prstGeom>
          <a:noFill/>
          <a:ln w="9525">
            <a:noFill/>
            <a:miter lim="800000"/>
            <a:headEnd/>
            <a:tailEnd/>
          </a:ln>
        </p:spPr>
        <p:txBody>
          <a:bodyPr wrap="none">
            <a:spAutoFit/>
          </a:bodyPr>
          <a:lstStyle/>
          <a:p>
            <a:r>
              <a:rPr lang="en-US" sz="1200"/>
              <a:t>Physical</a:t>
            </a:r>
          </a:p>
          <a:p>
            <a:r>
              <a:rPr lang="en-US" sz="1200"/>
              <a:t>Nodes</a:t>
            </a:r>
          </a:p>
        </p:txBody>
      </p:sp>
      <p:sp>
        <p:nvSpPr>
          <p:cNvPr id="37928" name="Oval 79" descr="Outlined diamond"/>
          <p:cNvSpPr>
            <a:spLocks noChangeArrowheads="1"/>
          </p:cNvSpPr>
          <p:nvPr/>
        </p:nvSpPr>
        <p:spPr bwMode="auto">
          <a:xfrm>
            <a:off x="2209800" y="1295400"/>
            <a:ext cx="223838" cy="247650"/>
          </a:xfrm>
          <a:prstGeom prst="ellipse">
            <a:avLst/>
          </a:prstGeom>
          <a:pattFill prst="openDmnd">
            <a:fgClr>
              <a:schemeClr val="tx1"/>
            </a:fgClr>
            <a:bgClr>
              <a:srgbClr val="FFFFFF"/>
            </a:bgClr>
          </a:pattFill>
          <a:ln w="25400">
            <a:solidFill>
              <a:schemeClr val="tx1"/>
            </a:solidFill>
            <a:round/>
            <a:headEnd/>
            <a:tailEnd/>
          </a:ln>
        </p:spPr>
        <p:txBody>
          <a:bodyPr wrap="none" anchor="ctr"/>
          <a:lstStyle/>
          <a:p>
            <a:endParaRPr lang="en-US"/>
          </a:p>
        </p:txBody>
      </p:sp>
      <p:sp>
        <p:nvSpPr>
          <p:cNvPr id="37929" name="Oval 80" descr="Outlined diamond"/>
          <p:cNvSpPr>
            <a:spLocks noChangeArrowheads="1"/>
          </p:cNvSpPr>
          <p:nvPr/>
        </p:nvSpPr>
        <p:spPr bwMode="auto">
          <a:xfrm>
            <a:off x="5029200" y="1295400"/>
            <a:ext cx="223838" cy="247650"/>
          </a:xfrm>
          <a:prstGeom prst="ellipse">
            <a:avLst/>
          </a:prstGeom>
          <a:pattFill prst="openDmnd">
            <a:fgClr>
              <a:schemeClr val="tx1"/>
            </a:fgClr>
            <a:bgClr>
              <a:srgbClr val="FFFFFF"/>
            </a:bgClr>
          </a:pattFill>
          <a:ln w="25400">
            <a:solidFill>
              <a:schemeClr val="tx1"/>
            </a:solidFill>
            <a:round/>
            <a:headEnd/>
            <a:tailEnd/>
          </a:ln>
        </p:spPr>
        <p:txBody>
          <a:bodyPr wrap="none" anchor="ctr"/>
          <a:lstStyle/>
          <a:p>
            <a:endParaRPr lang="en-US"/>
          </a:p>
        </p:txBody>
      </p:sp>
      <p:sp>
        <p:nvSpPr>
          <p:cNvPr id="37930" name="Line 82"/>
          <p:cNvSpPr>
            <a:spLocks noChangeShapeType="1"/>
          </p:cNvSpPr>
          <p:nvPr/>
        </p:nvSpPr>
        <p:spPr bwMode="auto">
          <a:xfrm>
            <a:off x="5334000" y="2743200"/>
            <a:ext cx="1600200" cy="0"/>
          </a:xfrm>
          <a:prstGeom prst="line">
            <a:avLst/>
          </a:prstGeom>
          <a:noFill/>
          <a:ln w="38100">
            <a:solidFill>
              <a:schemeClr val="accent1"/>
            </a:solidFill>
            <a:round/>
            <a:headEnd/>
            <a:tailEnd/>
          </a:ln>
        </p:spPr>
        <p:txBody>
          <a:bodyPr/>
          <a:lstStyle/>
          <a:p>
            <a:endParaRPr lang="en-US"/>
          </a:p>
        </p:txBody>
      </p:sp>
      <p:sp>
        <p:nvSpPr>
          <p:cNvPr id="37931" name="Line 83"/>
          <p:cNvSpPr>
            <a:spLocks noChangeShapeType="1"/>
          </p:cNvSpPr>
          <p:nvPr/>
        </p:nvSpPr>
        <p:spPr bwMode="auto">
          <a:xfrm>
            <a:off x="2438400" y="2667000"/>
            <a:ext cx="2667000" cy="0"/>
          </a:xfrm>
          <a:prstGeom prst="line">
            <a:avLst/>
          </a:prstGeom>
          <a:noFill/>
          <a:ln w="38100">
            <a:solidFill>
              <a:schemeClr val="accent1"/>
            </a:solidFill>
            <a:round/>
            <a:headEnd/>
            <a:tailEnd/>
          </a:ln>
        </p:spPr>
        <p:txBody>
          <a:bodyPr/>
          <a:lstStyle/>
          <a:p>
            <a:endParaRPr lang="en-US"/>
          </a:p>
        </p:txBody>
      </p:sp>
      <p:sp>
        <p:nvSpPr>
          <p:cNvPr id="37932" name="Line 84"/>
          <p:cNvSpPr>
            <a:spLocks noChangeShapeType="1"/>
          </p:cNvSpPr>
          <p:nvPr/>
        </p:nvSpPr>
        <p:spPr bwMode="auto">
          <a:xfrm>
            <a:off x="2514600" y="1447800"/>
            <a:ext cx="2590800" cy="0"/>
          </a:xfrm>
          <a:prstGeom prst="line">
            <a:avLst/>
          </a:prstGeom>
          <a:noFill/>
          <a:ln w="38100">
            <a:solidFill>
              <a:schemeClr val="accent1"/>
            </a:solidFill>
            <a:round/>
            <a:headEnd/>
            <a:tailEnd/>
          </a:ln>
        </p:spPr>
        <p:txBody>
          <a:bodyPr/>
          <a:lstStyle/>
          <a:p>
            <a:endParaRPr lang="en-US"/>
          </a:p>
        </p:txBody>
      </p:sp>
      <p:sp>
        <p:nvSpPr>
          <p:cNvPr id="37933" name="Line 85"/>
          <p:cNvSpPr>
            <a:spLocks noChangeShapeType="1"/>
          </p:cNvSpPr>
          <p:nvPr/>
        </p:nvSpPr>
        <p:spPr bwMode="auto">
          <a:xfrm>
            <a:off x="2362200" y="1524000"/>
            <a:ext cx="0" cy="1143000"/>
          </a:xfrm>
          <a:prstGeom prst="line">
            <a:avLst/>
          </a:prstGeom>
          <a:noFill/>
          <a:ln w="9525">
            <a:solidFill>
              <a:schemeClr val="tx1"/>
            </a:solidFill>
            <a:prstDash val="dash"/>
            <a:round/>
            <a:headEnd/>
            <a:tailEnd/>
          </a:ln>
        </p:spPr>
        <p:txBody>
          <a:bodyPr/>
          <a:lstStyle/>
          <a:p>
            <a:endParaRPr lang="en-US"/>
          </a:p>
        </p:txBody>
      </p:sp>
      <p:sp>
        <p:nvSpPr>
          <p:cNvPr id="37934" name="Line 86"/>
          <p:cNvSpPr>
            <a:spLocks noChangeShapeType="1"/>
          </p:cNvSpPr>
          <p:nvPr/>
        </p:nvSpPr>
        <p:spPr bwMode="auto">
          <a:xfrm>
            <a:off x="5105400" y="1524000"/>
            <a:ext cx="0" cy="1219200"/>
          </a:xfrm>
          <a:prstGeom prst="line">
            <a:avLst/>
          </a:prstGeom>
          <a:noFill/>
          <a:ln w="9525">
            <a:solidFill>
              <a:schemeClr val="tx1"/>
            </a:solidFill>
            <a:prstDash val="dash"/>
            <a:round/>
            <a:headEnd/>
            <a:tailEnd/>
          </a:ln>
        </p:spPr>
        <p:txBody>
          <a:bodyPr/>
          <a:lstStyle/>
          <a:p>
            <a:endParaRPr lang="en-US"/>
          </a:p>
        </p:txBody>
      </p:sp>
      <p:sp>
        <p:nvSpPr>
          <p:cNvPr id="37935" name="Text Box 87"/>
          <p:cNvSpPr txBox="1">
            <a:spLocks noChangeArrowheads="1"/>
          </p:cNvSpPr>
          <p:nvPr/>
        </p:nvSpPr>
        <p:spPr bwMode="auto">
          <a:xfrm>
            <a:off x="2362200" y="3657600"/>
            <a:ext cx="708025" cy="457200"/>
          </a:xfrm>
          <a:prstGeom prst="rect">
            <a:avLst/>
          </a:prstGeom>
          <a:noFill/>
          <a:ln w="9525">
            <a:noFill/>
            <a:miter lim="800000"/>
            <a:headEnd/>
            <a:tailEnd/>
          </a:ln>
        </p:spPr>
        <p:txBody>
          <a:bodyPr wrap="none">
            <a:spAutoFit/>
          </a:bodyPr>
          <a:lstStyle/>
          <a:p>
            <a:r>
              <a:rPr lang="en-US" sz="1200"/>
              <a:t>Cluster</a:t>
            </a:r>
          </a:p>
          <a:p>
            <a:r>
              <a:rPr lang="en-US" sz="1200"/>
              <a:t>Head</a:t>
            </a:r>
          </a:p>
        </p:txBody>
      </p:sp>
      <p:sp>
        <p:nvSpPr>
          <p:cNvPr id="37936" name="Text Box 88"/>
          <p:cNvSpPr txBox="1">
            <a:spLocks noChangeArrowheads="1"/>
          </p:cNvSpPr>
          <p:nvPr/>
        </p:nvSpPr>
        <p:spPr bwMode="auto">
          <a:xfrm>
            <a:off x="5257800" y="3810000"/>
            <a:ext cx="708025" cy="457200"/>
          </a:xfrm>
          <a:prstGeom prst="rect">
            <a:avLst/>
          </a:prstGeom>
          <a:noFill/>
          <a:ln w="9525">
            <a:noFill/>
            <a:miter lim="800000"/>
            <a:headEnd/>
            <a:tailEnd/>
          </a:ln>
        </p:spPr>
        <p:txBody>
          <a:bodyPr wrap="none">
            <a:spAutoFit/>
          </a:bodyPr>
          <a:lstStyle/>
          <a:p>
            <a:r>
              <a:rPr lang="en-US" sz="1200"/>
              <a:t>Cluster</a:t>
            </a:r>
          </a:p>
          <a:p>
            <a:r>
              <a:rPr lang="en-US" sz="1200"/>
              <a:t>Head</a:t>
            </a:r>
          </a:p>
        </p:txBody>
      </p:sp>
      <p:sp>
        <p:nvSpPr>
          <p:cNvPr id="37937" name="Text Box 89"/>
          <p:cNvSpPr txBox="1">
            <a:spLocks noChangeArrowheads="1"/>
          </p:cNvSpPr>
          <p:nvPr/>
        </p:nvSpPr>
        <p:spPr bwMode="auto">
          <a:xfrm>
            <a:off x="6629400" y="4953000"/>
            <a:ext cx="708025" cy="457200"/>
          </a:xfrm>
          <a:prstGeom prst="rect">
            <a:avLst/>
          </a:prstGeom>
          <a:noFill/>
          <a:ln w="9525">
            <a:noFill/>
            <a:miter lim="800000"/>
            <a:headEnd/>
            <a:tailEnd/>
          </a:ln>
        </p:spPr>
        <p:txBody>
          <a:bodyPr wrap="none">
            <a:spAutoFit/>
          </a:bodyPr>
          <a:lstStyle/>
          <a:p>
            <a:r>
              <a:rPr lang="en-US" sz="1200"/>
              <a:t>Cluster</a:t>
            </a:r>
          </a:p>
          <a:p>
            <a:r>
              <a:rPr lang="en-US" sz="1200"/>
              <a:t>Head</a:t>
            </a:r>
          </a:p>
        </p:txBody>
      </p:sp>
      <p:sp>
        <p:nvSpPr>
          <p:cNvPr id="37938" name="Text Box 90"/>
          <p:cNvSpPr txBox="1">
            <a:spLocks noChangeArrowheads="1"/>
          </p:cNvSpPr>
          <p:nvPr/>
        </p:nvSpPr>
        <p:spPr bwMode="auto">
          <a:xfrm>
            <a:off x="5181600" y="2743200"/>
            <a:ext cx="708025" cy="457200"/>
          </a:xfrm>
          <a:prstGeom prst="rect">
            <a:avLst/>
          </a:prstGeom>
          <a:noFill/>
          <a:ln w="9525">
            <a:noFill/>
            <a:miter lim="800000"/>
            <a:headEnd/>
            <a:tailEnd/>
          </a:ln>
        </p:spPr>
        <p:txBody>
          <a:bodyPr wrap="none">
            <a:spAutoFit/>
          </a:bodyPr>
          <a:lstStyle/>
          <a:p>
            <a:r>
              <a:rPr lang="en-US" sz="1200"/>
              <a:t>Cluster</a:t>
            </a:r>
          </a:p>
          <a:p>
            <a:r>
              <a:rPr lang="en-US" sz="1200"/>
              <a:t>Head</a:t>
            </a:r>
          </a:p>
        </p:txBody>
      </p:sp>
      <p:sp>
        <p:nvSpPr>
          <p:cNvPr id="37939" name="Text Box 91"/>
          <p:cNvSpPr txBox="1">
            <a:spLocks noChangeArrowheads="1"/>
          </p:cNvSpPr>
          <p:nvPr/>
        </p:nvSpPr>
        <p:spPr bwMode="auto">
          <a:xfrm>
            <a:off x="2057400" y="838200"/>
            <a:ext cx="708025" cy="457200"/>
          </a:xfrm>
          <a:prstGeom prst="rect">
            <a:avLst/>
          </a:prstGeom>
          <a:noFill/>
          <a:ln w="9525">
            <a:noFill/>
            <a:miter lim="800000"/>
            <a:headEnd/>
            <a:tailEnd/>
          </a:ln>
        </p:spPr>
        <p:txBody>
          <a:bodyPr wrap="none">
            <a:spAutoFit/>
          </a:bodyPr>
          <a:lstStyle/>
          <a:p>
            <a:r>
              <a:rPr lang="en-US" sz="1200"/>
              <a:t>Cluster</a:t>
            </a:r>
          </a:p>
          <a:p>
            <a:r>
              <a:rPr lang="en-US" sz="1200"/>
              <a:t>Head</a:t>
            </a:r>
          </a:p>
        </p:txBody>
      </p:sp>
      <p:sp>
        <p:nvSpPr>
          <p:cNvPr id="37940" name="Text Box 92"/>
          <p:cNvSpPr txBox="1">
            <a:spLocks noChangeArrowheads="1"/>
          </p:cNvSpPr>
          <p:nvPr/>
        </p:nvSpPr>
        <p:spPr bwMode="auto">
          <a:xfrm>
            <a:off x="3276600" y="2438400"/>
            <a:ext cx="1016000" cy="274638"/>
          </a:xfrm>
          <a:prstGeom prst="rect">
            <a:avLst/>
          </a:prstGeom>
          <a:noFill/>
          <a:ln w="9525">
            <a:noFill/>
            <a:miter lim="800000"/>
            <a:headEnd/>
            <a:tailEnd/>
          </a:ln>
        </p:spPr>
        <p:txBody>
          <a:bodyPr wrap="none">
            <a:spAutoFit/>
          </a:bodyPr>
          <a:lstStyle/>
          <a:p>
            <a:r>
              <a:rPr lang="en-US" sz="1200"/>
              <a:t>Virtual Link</a:t>
            </a:r>
          </a:p>
        </p:txBody>
      </p:sp>
      <p:sp>
        <p:nvSpPr>
          <p:cNvPr id="37941" name="Text Box 93"/>
          <p:cNvSpPr txBox="1">
            <a:spLocks noChangeArrowheads="1"/>
          </p:cNvSpPr>
          <p:nvPr/>
        </p:nvSpPr>
        <p:spPr bwMode="auto">
          <a:xfrm>
            <a:off x="3886200" y="4191000"/>
            <a:ext cx="1158875" cy="274638"/>
          </a:xfrm>
          <a:prstGeom prst="rect">
            <a:avLst/>
          </a:prstGeom>
          <a:noFill/>
          <a:ln w="9525">
            <a:noFill/>
            <a:miter lim="800000"/>
            <a:headEnd/>
            <a:tailEnd/>
          </a:ln>
        </p:spPr>
        <p:txBody>
          <a:bodyPr wrap="none">
            <a:spAutoFit/>
          </a:bodyPr>
          <a:lstStyle/>
          <a:p>
            <a:r>
              <a:rPr lang="en-US" sz="1200"/>
              <a:t>Physical Link</a:t>
            </a:r>
          </a:p>
        </p:txBody>
      </p:sp>
      <p:sp>
        <p:nvSpPr>
          <p:cNvPr id="37942" name="Text Box 94"/>
          <p:cNvSpPr txBox="1">
            <a:spLocks noChangeArrowheads="1"/>
          </p:cNvSpPr>
          <p:nvPr/>
        </p:nvSpPr>
        <p:spPr bwMode="auto">
          <a:xfrm>
            <a:off x="5334000" y="1295400"/>
            <a:ext cx="303213" cy="304800"/>
          </a:xfrm>
          <a:prstGeom prst="rect">
            <a:avLst/>
          </a:prstGeom>
          <a:noFill/>
          <a:ln w="9525">
            <a:noFill/>
            <a:miter lim="800000"/>
            <a:headEnd/>
            <a:tailEnd/>
          </a:ln>
        </p:spPr>
        <p:txBody>
          <a:bodyPr wrap="none">
            <a:spAutoFit/>
          </a:bodyPr>
          <a:lstStyle/>
          <a:p>
            <a:r>
              <a:rPr lang="en-US" sz="1400"/>
              <a:t>X</a:t>
            </a:r>
          </a:p>
        </p:txBody>
      </p:sp>
      <p:sp>
        <p:nvSpPr>
          <p:cNvPr id="37943" name="Text Box 95"/>
          <p:cNvSpPr txBox="1">
            <a:spLocks noChangeArrowheads="1"/>
          </p:cNvSpPr>
          <p:nvPr/>
        </p:nvSpPr>
        <p:spPr bwMode="auto">
          <a:xfrm>
            <a:off x="5257800" y="2362200"/>
            <a:ext cx="450850" cy="304800"/>
          </a:xfrm>
          <a:prstGeom prst="rect">
            <a:avLst/>
          </a:prstGeom>
          <a:noFill/>
          <a:ln w="9525">
            <a:noFill/>
            <a:miter lim="800000"/>
            <a:headEnd/>
            <a:tailEnd/>
          </a:ln>
        </p:spPr>
        <p:txBody>
          <a:bodyPr wrap="none">
            <a:spAutoFit/>
          </a:bodyPr>
          <a:lstStyle/>
          <a:p>
            <a:r>
              <a:rPr lang="en-US" sz="1400"/>
              <a:t>X.1</a:t>
            </a:r>
          </a:p>
        </p:txBody>
      </p:sp>
      <p:sp>
        <p:nvSpPr>
          <p:cNvPr id="37944" name="Text Box 96"/>
          <p:cNvSpPr txBox="1">
            <a:spLocks noChangeArrowheads="1"/>
          </p:cNvSpPr>
          <p:nvPr/>
        </p:nvSpPr>
        <p:spPr bwMode="auto">
          <a:xfrm>
            <a:off x="6858000" y="2362200"/>
            <a:ext cx="450850" cy="304800"/>
          </a:xfrm>
          <a:prstGeom prst="rect">
            <a:avLst/>
          </a:prstGeom>
          <a:noFill/>
          <a:ln w="9525">
            <a:noFill/>
            <a:miter lim="800000"/>
            <a:headEnd/>
            <a:tailEnd/>
          </a:ln>
        </p:spPr>
        <p:txBody>
          <a:bodyPr wrap="none">
            <a:spAutoFit/>
          </a:bodyPr>
          <a:lstStyle/>
          <a:p>
            <a:r>
              <a:rPr lang="en-US" sz="1400"/>
              <a:t>X.2</a:t>
            </a:r>
          </a:p>
        </p:txBody>
      </p:sp>
      <p:sp>
        <p:nvSpPr>
          <p:cNvPr id="37945" name="Text Box 97"/>
          <p:cNvSpPr txBox="1">
            <a:spLocks noChangeArrowheads="1"/>
          </p:cNvSpPr>
          <p:nvPr/>
        </p:nvSpPr>
        <p:spPr bwMode="auto">
          <a:xfrm>
            <a:off x="7010400" y="4572000"/>
            <a:ext cx="598488" cy="304800"/>
          </a:xfrm>
          <a:prstGeom prst="rect">
            <a:avLst/>
          </a:prstGeom>
          <a:noFill/>
          <a:ln w="9525">
            <a:noFill/>
            <a:miter lim="800000"/>
            <a:headEnd/>
            <a:tailEnd/>
          </a:ln>
        </p:spPr>
        <p:txBody>
          <a:bodyPr wrap="none">
            <a:spAutoFit/>
          </a:bodyPr>
          <a:lstStyle/>
          <a:p>
            <a:r>
              <a:rPr lang="en-US" sz="1400"/>
              <a:t>X.2.1</a:t>
            </a:r>
          </a:p>
        </p:txBody>
      </p:sp>
      <p:sp>
        <p:nvSpPr>
          <p:cNvPr id="37946" name="Text Box 98"/>
          <p:cNvSpPr txBox="1">
            <a:spLocks noChangeArrowheads="1"/>
          </p:cNvSpPr>
          <p:nvPr/>
        </p:nvSpPr>
        <p:spPr bwMode="auto">
          <a:xfrm>
            <a:off x="7239000" y="3886200"/>
            <a:ext cx="598488" cy="304800"/>
          </a:xfrm>
          <a:prstGeom prst="rect">
            <a:avLst/>
          </a:prstGeom>
          <a:noFill/>
          <a:ln w="9525">
            <a:noFill/>
            <a:miter lim="800000"/>
            <a:headEnd/>
            <a:tailEnd/>
          </a:ln>
        </p:spPr>
        <p:txBody>
          <a:bodyPr wrap="none">
            <a:spAutoFit/>
          </a:bodyPr>
          <a:lstStyle/>
          <a:p>
            <a:r>
              <a:rPr lang="en-US" sz="1400"/>
              <a:t>X.2.2</a:t>
            </a:r>
          </a:p>
        </p:txBody>
      </p:sp>
      <p:sp>
        <p:nvSpPr>
          <p:cNvPr id="37947" name="Text Box 99"/>
          <p:cNvSpPr txBox="1">
            <a:spLocks noChangeArrowheads="1"/>
          </p:cNvSpPr>
          <p:nvPr/>
        </p:nvSpPr>
        <p:spPr bwMode="auto">
          <a:xfrm>
            <a:off x="8077200" y="4343400"/>
            <a:ext cx="598488" cy="304800"/>
          </a:xfrm>
          <a:prstGeom prst="rect">
            <a:avLst/>
          </a:prstGeom>
          <a:noFill/>
          <a:ln w="9525">
            <a:noFill/>
            <a:miter lim="800000"/>
            <a:headEnd/>
            <a:tailEnd/>
          </a:ln>
        </p:spPr>
        <p:txBody>
          <a:bodyPr wrap="none">
            <a:spAutoFit/>
          </a:bodyPr>
          <a:lstStyle/>
          <a:p>
            <a:r>
              <a:rPr lang="en-US" sz="1400"/>
              <a:t>X.2.3</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36638" y="158750"/>
            <a:ext cx="7412037" cy="755650"/>
          </a:xfrm>
        </p:spPr>
        <p:txBody>
          <a:bodyPr/>
          <a:lstStyle/>
          <a:p>
            <a:r>
              <a:rPr lang="en-US" dirty="0" smtClean="0"/>
              <a:t>Zone-based Hierarchical Link State Routing Protocol (ZHLS) (1 / 2)</a:t>
            </a:r>
          </a:p>
        </p:txBody>
      </p:sp>
      <p:sp>
        <p:nvSpPr>
          <p:cNvPr id="38915" name="Rectangle 3"/>
          <p:cNvSpPr>
            <a:spLocks noGrp="1" noChangeArrowheads="1"/>
          </p:cNvSpPr>
          <p:nvPr>
            <p:ph type="body" idx="1"/>
          </p:nvPr>
        </p:nvSpPr>
        <p:spPr>
          <a:xfrm>
            <a:off x="1036638" y="1371600"/>
            <a:ext cx="7413625" cy="4030663"/>
          </a:xfrm>
        </p:spPr>
        <p:txBody>
          <a:bodyPr/>
          <a:lstStyle/>
          <a:p>
            <a:r>
              <a:rPr lang="en-US" sz="2000" smtClean="0"/>
              <a:t>The network is divided into non-overlapping </a:t>
            </a:r>
            <a:r>
              <a:rPr lang="en-US" sz="2000" smtClean="0">
                <a:solidFill>
                  <a:srgbClr val="537CFF"/>
                </a:solidFill>
              </a:rPr>
              <a:t>zones</a:t>
            </a:r>
            <a:r>
              <a:rPr lang="en-US" sz="2000" smtClean="0"/>
              <a:t> </a:t>
            </a:r>
          </a:p>
          <a:p>
            <a:endParaRPr lang="en-US" sz="2000" smtClean="0">
              <a:solidFill>
                <a:srgbClr val="537CFF"/>
              </a:solidFill>
            </a:endParaRPr>
          </a:p>
          <a:p>
            <a:r>
              <a:rPr lang="en-US" sz="2000" smtClean="0">
                <a:solidFill>
                  <a:srgbClr val="537CFF"/>
                </a:solidFill>
              </a:rPr>
              <a:t>No zone head</a:t>
            </a:r>
            <a:r>
              <a:rPr lang="en-US" sz="2000" smtClean="0"/>
              <a:t> is needed </a:t>
            </a:r>
            <a:r>
              <a:rPr lang="en-US" sz="2000" smtClean="0">
                <a:sym typeface="Symbol" pitchFamily="18" charset="2"/>
              </a:rPr>
              <a:t> </a:t>
            </a:r>
            <a:r>
              <a:rPr lang="en-US" sz="2000" smtClean="0"/>
              <a:t>better scalability  </a:t>
            </a:r>
          </a:p>
          <a:p>
            <a:endParaRPr lang="en-US" sz="2000" smtClean="0"/>
          </a:p>
          <a:p>
            <a:r>
              <a:rPr lang="en-US" sz="2000" smtClean="0"/>
              <a:t>Uses 2 levels of topologies: node level and zone level</a:t>
            </a:r>
          </a:p>
          <a:p>
            <a:endParaRPr lang="en-US" sz="2000" smtClean="0"/>
          </a:p>
          <a:p>
            <a:r>
              <a:rPr lang="en-US" sz="2000" smtClean="0"/>
              <a:t> Use 2 types of Link State Packets (LSP) </a:t>
            </a:r>
          </a:p>
          <a:p>
            <a:pPr lvl="1"/>
            <a:r>
              <a:rPr lang="en-US" smtClean="0">
                <a:solidFill>
                  <a:srgbClr val="FF0000"/>
                </a:solidFill>
              </a:rPr>
              <a:t>Node LSP</a:t>
            </a:r>
            <a:r>
              <a:rPr lang="en-US" smtClean="0"/>
              <a:t> contains information on a node’s physical neighbors and is propagated within the zone</a:t>
            </a:r>
          </a:p>
          <a:p>
            <a:pPr lvl="1"/>
            <a:endParaRPr lang="en-US" smtClean="0">
              <a:solidFill>
                <a:srgbClr val="FF0000"/>
              </a:solidFill>
            </a:endParaRPr>
          </a:p>
          <a:p>
            <a:pPr lvl="1"/>
            <a:r>
              <a:rPr lang="en-US" smtClean="0">
                <a:solidFill>
                  <a:srgbClr val="FF0000"/>
                </a:solidFill>
              </a:rPr>
              <a:t>Zone LSP</a:t>
            </a:r>
            <a:r>
              <a:rPr lang="en-US" smtClean="0"/>
              <a:t> contains the zone information and is propagated globally so that each node has full node connectivity knowledge about the nodes in its zone and only zone connectivity information about other zones. </a:t>
            </a:r>
          </a:p>
          <a:p>
            <a:endParaRPr lang="en-US" sz="20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36638" y="158750"/>
            <a:ext cx="7412037" cy="755650"/>
          </a:xfrm>
        </p:spPr>
        <p:txBody>
          <a:bodyPr/>
          <a:lstStyle/>
          <a:p>
            <a:r>
              <a:rPr lang="en-US" dirty="0" smtClean="0"/>
              <a:t>Zone-based Hierarchical Link State Routing Protocol (ZHLS) (2 / 2)</a:t>
            </a:r>
          </a:p>
        </p:txBody>
      </p:sp>
      <p:sp>
        <p:nvSpPr>
          <p:cNvPr id="39939" name="Rectangle 3"/>
          <p:cNvSpPr>
            <a:spLocks noGrp="1" noChangeArrowheads="1"/>
          </p:cNvSpPr>
          <p:nvPr>
            <p:ph type="body" idx="1"/>
          </p:nvPr>
        </p:nvSpPr>
        <p:spPr>
          <a:xfrm>
            <a:off x="1036638" y="1143000"/>
            <a:ext cx="7413625" cy="4259263"/>
          </a:xfrm>
        </p:spPr>
        <p:txBody>
          <a:bodyPr/>
          <a:lstStyle/>
          <a:p>
            <a:r>
              <a:rPr lang="en-US" dirty="0" smtClean="0"/>
              <a:t>Nodes and zones are identified by Node IDs and Zone IDs</a:t>
            </a:r>
          </a:p>
          <a:p>
            <a:endParaRPr lang="en-US" dirty="0" smtClean="0"/>
          </a:p>
          <a:p>
            <a:r>
              <a:rPr lang="en-US" dirty="0" smtClean="0"/>
              <a:t>Packet routing</a:t>
            </a:r>
          </a:p>
          <a:p>
            <a:pPr lvl="1"/>
            <a:r>
              <a:rPr lang="en-US" dirty="0" smtClean="0"/>
              <a:t>A packet is routed first based on the Zone ID to the destination zone. </a:t>
            </a:r>
          </a:p>
          <a:p>
            <a:pPr lvl="1"/>
            <a:r>
              <a:rPr lang="en-US" dirty="0" smtClean="0"/>
              <a:t>The, within the destination zone, the packet is routed based on the destination’s Node ID </a:t>
            </a:r>
          </a:p>
          <a:p>
            <a:pPr lvl="1"/>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046163" y="228600"/>
            <a:ext cx="7412037" cy="755650"/>
          </a:xfrm>
        </p:spPr>
        <p:txBody>
          <a:bodyPr/>
          <a:lstStyle/>
          <a:p>
            <a:r>
              <a:rPr lang="en-US" smtClean="0"/>
              <a:t>On-Demand Ad-Hoc Routing Protocols</a:t>
            </a:r>
          </a:p>
        </p:txBody>
      </p:sp>
      <p:sp>
        <p:nvSpPr>
          <p:cNvPr id="40963" name="Rectangle 3"/>
          <p:cNvSpPr>
            <a:spLocks noGrp="1" noChangeArrowheads="1"/>
          </p:cNvSpPr>
          <p:nvPr>
            <p:ph type="body" idx="1"/>
          </p:nvPr>
        </p:nvSpPr>
        <p:spPr>
          <a:xfrm>
            <a:off x="1036638" y="1143000"/>
            <a:ext cx="7726362" cy="4259263"/>
          </a:xfrm>
        </p:spPr>
        <p:txBody>
          <a:bodyPr/>
          <a:lstStyle/>
          <a:p>
            <a:r>
              <a:rPr lang="en-US" smtClean="0"/>
              <a:t>Discovers a route only when needed, by flooding a query to all nodes</a:t>
            </a:r>
          </a:p>
          <a:p>
            <a:pPr lvl="1">
              <a:buFontTx/>
              <a:buNone/>
            </a:pPr>
            <a:endParaRPr lang="en-US" smtClean="0"/>
          </a:p>
          <a:p>
            <a:r>
              <a:rPr lang="en-US" smtClean="0"/>
              <a:t>Each query packet remembers the intermediate nodes it traverses </a:t>
            </a:r>
          </a:p>
          <a:p>
            <a:endParaRPr lang="en-US" smtClean="0"/>
          </a:p>
          <a:p>
            <a:r>
              <a:rPr lang="en-US" smtClean="0"/>
              <a:t>Destination, or nodes that know how to reach the destination, sends the route information accumulated in the query packet back to the source</a:t>
            </a:r>
          </a:p>
          <a:p>
            <a:endParaRPr lang="en-US" smtClean="0"/>
          </a:p>
          <a:p>
            <a:r>
              <a:rPr lang="en-US" smtClean="0"/>
              <a:t>Routes are kept for a finite lifetime </a:t>
            </a:r>
          </a:p>
          <a:p>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36638" y="158750"/>
            <a:ext cx="7412037" cy="755650"/>
          </a:xfrm>
        </p:spPr>
        <p:txBody>
          <a:bodyPr/>
          <a:lstStyle/>
          <a:p>
            <a:r>
              <a:rPr lang="en-US" smtClean="0"/>
              <a:t>Sample On-Demand Routing Protocols</a:t>
            </a:r>
          </a:p>
        </p:txBody>
      </p:sp>
      <p:sp>
        <p:nvSpPr>
          <p:cNvPr id="41987" name="Rectangle 3"/>
          <p:cNvSpPr>
            <a:spLocks noGrp="1" noChangeArrowheads="1"/>
          </p:cNvSpPr>
          <p:nvPr>
            <p:ph type="body" idx="1"/>
          </p:nvPr>
        </p:nvSpPr>
        <p:spPr>
          <a:xfrm>
            <a:off x="1036638" y="1219200"/>
            <a:ext cx="7413625" cy="4183063"/>
          </a:xfrm>
        </p:spPr>
        <p:txBody>
          <a:bodyPr/>
          <a:lstStyle/>
          <a:p>
            <a:r>
              <a:rPr lang="en-US" smtClean="0"/>
              <a:t>Dynamic Source Routing Protocol (DSRP)</a:t>
            </a:r>
          </a:p>
          <a:p>
            <a:endParaRPr lang="en-US" smtClean="0"/>
          </a:p>
          <a:p>
            <a:r>
              <a:rPr lang="en-US" smtClean="0">
                <a:solidFill>
                  <a:srgbClr val="FF0000"/>
                </a:solidFill>
              </a:rPr>
              <a:t>Ad hoc On-Demand Distance Vector (AODV) Routing</a:t>
            </a:r>
          </a:p>
          <a:p>
            <a:pPr lvl="1"/>
            <a:r>
              <a:rPr lang="en-US" smtClean="0"/>
              <a:t>IETF RFC 3561 </a:t>
            </a:r>
          </a:p>
          <a:p>
            <a:pPr lvl="1"/>
            <a:endParaRPr lang="en-US" smtClean="0"/>
          </a:p>
          <a:p>
            <a:r>
              <a:rPr lang="en-US" smtClean="0"/>
              <a:t>Cluster-based Routing Protocol</a:t>
            </a:r>
          </a:p>
          <a:p>
            <a:endParaRPr lang="en-US" smtClean="0"/>
          </a:p>
          <a:p>
            <a:r>
              <a:rPr lang="en-US" smtClean="0"/>
              <a:t>Temporarily Ordered Routing Protocol</a:t>
            </a:r>
          </a:p>
          <a:p>
            <a:endParaRPr lang="en-US" smtClean="0"/>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90600" y="228600"/>
            <a:ext cx="7772400" cy="755650"/>
          </a:xfrm>
        </p:spPr>
        <p:txBody>
          <a:bodyPr/>
          <a:lstStyle/>
          <a:p>
            <a:r>
              <a:rPr lang="en-US" smtClean="0"/>
              <a:t>Why Are Mobile Ad-Hoc Networks Important?</a:t>
            </a:r>
          </a:p>
        </p:txBody>
      </p:sp>
      <p:sp>
        <p:nvSpPr>
          <p:cNvPr id="9219" name="Rectangle 3"/>
          <p:cNvSpPr>
            <a:spLocks noGrp="1" noChangeArrowheads="1"/>
          </p:cNvSpPr>
          <p:nvPr>
            <p:ph type="body" idx="1"/>
          </p:nvPr>
        </p:nvSpPr>
        <p:spPr>
          <a:xfrm>
            <a:off x="1036638" y="1295400"/>
            <a:ext cx="7413625" cy="4860355"/>
          </a:xfrm>
        </p:spPr>
        <p:txBody>
          <a:bodyPr/>
          <a:lstStyle/>
          <a:p>
            <a:r>
              <a:rPr lang="en-US" dirty="0" smtClean="0"/>
              <a:t>Military operations</a:t>
            </a:r>
          </a:p>
          <a:p>
            <a:endParaRPr lang="en-US" dirty="0"/>
          </a:p>
          <a:p>
            <a:r>
              <a:rPr lang="en-US" dirty="0"/>
              <a:t>Vehicular networks and telematics </a:t>
            </a:r>
            <a:r>
              <a:rPr lang="en-US" dirty="0" smtClean="0"/>
              <a:t>applications</a:t>
            </a:r>
          </a:p>
          <a:p>
            <a:endParaRPr lang="en-US" dirty="0" smtClean="0"/>
          </a:p>
          <a:p>
            <a:r>
              <a:rPr lang="en-US" dirty="0" smtClean="0"/>
              <a:t>Emergency search and rescue operations</a:t>
            </a:r>
          </a:p>
          <a:p>
            <a:endParaRPr lang="en-US" dirty="0" smtClean="0"/>
          </a:p>
          <a:p>
            <a:r>
              <a:rPr lang="en-US" dirty="0" smtClean="0"/>
              <a:t>Scientific explorations</a:t>
            </a:r>
          </a:p>
          <a:p>
            <a:endParaRPr lang="en-US" dirty="0" smtClean="0"/>
          </a:p>
          <a:p>
            <a:r>
              <a:rPr lang="en-US" dirty="0" smtClean="0"/>
              <a:t>Meetings and conferences</a:t>
            </a:r>
          </a:p>
          <a:p>
            <a:endParaRPr lang="en-US" dirty="0"/>
          </a:p>
          <a:p>
            <a:r>
              <a:rPr lang="en-US" dirty="0" smtClean="0"/>
              <a:t>………..</a:t>
            </a:r>
          </a:p>
          <a:p>
            <a:endParaRPr lang="en-US"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036638" y="152400"/>
            <a:ext cx="7412037" cy="755650"/>
          </a:xfrm>
        </p:spPr>
        <p:txBody>
          <a:bodyPr/>
          <a:lstStyle/>
          <a:p>
            <a:r>
              <a:rPr lang="en-US" smtClean="0"/>
              <a:t>Dynamic Source Routing Protocol</a:t>
            </a:r>
          </a:p>
        </p:txBody>
      </p:sp>
      <p:sp>
        <p:nvSpPr>
          <p:cNvPr id="43011" name="Rectangle 3"/>
          <p:cNvSpPr>
            <a:spLocks noGrp="1" noChangeArrowheads="1"/>
          </p:cNvSpPr>
          <p:nvPr>
            <p:ph type="body" idx="1"/>
          </p:nvPr>
        </p:nvSpPr>
        <p:spPr>
          <a:xfrm>
            <a:off x="1036638" y="838200"/>
            <a:ext cx="7413625" cy="4564063"/>
          </a:xfrm>
        </p:spPr>
        <p:txBody>
          <a:bodyPr/>
          <a:lstStyle/>
          <a:p>
            <a:r>
              <a:rPr lang="en-US" smtClean="0"/>
              <a:t>On-demand </a:t>
            </a:r>
            <a:r>
              <a:rPr lang="en-US" smtClean="0">
                <a:solidFill>
                  <a:srgbClr val="FF0000"/>
                </a:solidFill>
              </a:rPr>
              <a:t>source routing</a:t>
            </a:r>
            <a:r>
              <a:rPr lang="en-US" smtClean="0"/>
              <a:t> protocol. </a:t>
            </a:r>
          </a:p>
          <a:p>
            <a:endParaRPr lang="en-US" smtClean="0">
              <a:solidFill>
                <a:srgbClr val="FF0000"/>
              </a:solidFill>
            </a:endParaRPr>
          </a:p>
          <a:p>
            <a:r>
              <a:rPr lang="en-US" smtClean="0">
                <a:solidFill>
                  <a:srgbClr val="FF0000"/>
                </a:solidFill>
              </a:rPr>
              <a:t>Source route: </a:t>
            </a:r>
            <a:r>
              <a:rPr lang="en-US" smtClean="0"/>
              <a:t>A packet carries in its header the entire route from source to destination</a:t>
            </a:r>
          </a:p>
          <a:p>
            <a:endParaRPr lang="en-US" smtClean="0"/>
          </a:p>
          <a:p>
            <a:r>
              <a:rPr lang="en-US" smtClean="0"/>
              <a:t>A node caches </a:t>
            </a:r>
            <a:r>
              <a:rPr lang="en-US" smtClean="0">
                <a:solidFill>
                  <a:srgbClr val="FF0000"/>
                </a:solidFill>
              </a:rPr>
              <a:t>source routes</a:t>
            </a:r>
            <a:r>
              <a:rPr lang="en-US" smtClean="0"/>
              <a:t> that it knows and updates them when needed</a:t>
            </a:r>
          </a:p>
          <a:p>
            <a:pPr lvl="1"/>
            <a:r>
              <a:rPr lang="en-US" smtClean="0">
                <a:solidFill>
                  <a:schemeClr val="accent1"/>
                </a:solidFill>
              </a:rPr>
              <a:t>A node can maintain multiple routes to the same destination</a:t>
            </a:r>
          </a:p>
          <a:p>
            <a:endParaRPr lang="en-US" smtClean="0"/>
          </a:p>
          <a:p>
            <a:r>
              <a:rPr lang="en-US" smtClean="0"/>
              <a:t>No periodic routing updates</a:t>
            </a:r>
          </a:p>
          <a:p>
            <a:endParaRPr lang="en-US" smtClean="0"/>
          </a:p>
          <a:p>
            <a:r>
              <a:rPr lang="en-US" smtClean="0"/>
              <a:t>Has two major phases</a:t>
            </a:r>
          </a:p>
          <a:p>
            <a:pPr lvl="1"/>
            <a:r>
              <a:rPr lang="en-US" smtClean="0"/>
              <a:t>Route discovery and</a:t>
            </a:r>
          </a:p>
          <a:p>
            <a:pPr lvl="1"/>
            <a:r>
              <a:rPr lang="en-US" smtClean="0"/>
              <a:t>Route maintenance. </a:t>
            </a:r>
          </a:p>
          <a:p>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36638" y="152400"/>
            <a:ext cx="7412037" cy="755650"/>
          </a:xfrm>
        </p:spPr>
        <p:txBody>
          <a:bodyPr/>
          <a:lstStyle/>
          <a:p>
            <a:r>
              <a:rPr lang="en-US" smtClean="0"/>
              <a:t>Dynamic Source Routing Protocol</a:t>
            </a:r>
            <a:br>
              <a:rPr lang="en-US" smtClean="0"/>
            </a:br>
            <a:r>
              <a:rPr lang="en-US" smtClean="0">
                <a:solidFill>
                  <a:srgbClr val="537CFF"/>
                </a:solidFill>
              </a:rPr>
              <a:t>Route Discovery Phase</a:t>
            </a:r>
          </a:p>
        </p:txBody>
      </p:sp>
      <p:sp>
        <p:nvSpPr>
          <p:cNvPr id="44035" name="Rectangle 3"/>
          <p:cNvSpPr>
            <a:spLocks noGrp="1" noChangeArrowheads="1"/>
          </p:cNvSpPr>
          <p:nvPr>
            <p:ph type="body" idx="1"/>
          </p:nvPr>
        </p:nvSpPr>
        <p:spPr>
          <a:xfrm>
            <a:off x="1036638" y="1219200"/>
            <a:ext cx="7413625" cy="4183063"/>
          </a:xfrm>
        </p:spPr>
        <p:txBody>
          <a:bodyPr/>
          <a:lstStyle/>
          <a:p>
            <a:r>
              <a:rPr lang="en-US" smtClean="0"/>
              <a:t>When a source node wants to send a packet to a destination, it </a:t>
            </a:r>
          </a:p>
          <a:p>
            <a:pPr lvl="1"/>
            <a:r>
              <a:rPr lang="en-US" smtClean="0"/>
              <a:t>Looks up its route cache to determine if it already knows a route to the destination.</a:t>
            </a:r>
          </a:p>
          <a:p>
            <a:pPr lvl="1"/>
            <a:r>
              <a:rPr lang="en-US" smtClean="0"/>
              <a:t>If it knows an unexpired route to the destination, it uses this route to send the packet. </a:t>
            </a:r>
          </a:p>
          <a:p>
            <a:pPr lvl="1"/>
            <a:r>
              <a:rPr lang="en-US" smtClean="0"/>
              <a:t>If is does not have an existing route, it initiates the route discovery process by broadcasting a </a:t>
            </a:r>
            <a:r>
              <a:rPr lang="en-US" smtClean="0">
                <a:solidFill>
                  <a:srgbClr val="FF0000"/>
                </a:solidFill>
              </a:rPr>
              <a:t>route request packet</a:t>
            </a:r>
            <a:endParaRPr lang="en-US" smtClean="0"/>
          </a:p>
          <a:p>
            <a:endParaRPr lang="en-US" smtClean="0"/>
          </a:p>
          <a:p>
            <a:r>
              <a:rPr lang="en-US" smtClean="0"/>
              <a:t>The route request packet contains</a:t>
            </a:r>
          </a:p>
          <a:p>
            <a:pPr lvl="1"/>
            <a:r>
              <a:rPr lang="en-US" smtClean="0"/>
              <a:t>Addresses of the source and the destination, and </a:t>
            </a:r>
          </a:p>
          <a:p>
            <a:pPr lvl="1"/>
            <a:r>
              <a:rPr lang="en-US" smtClean="0"/>
              <a:t>A unique ID.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36638" y="152400"/>
            <a:ext cx="7412037" cy="755650"/>
          </a:xfrm>
        </p:spPr>
        <p:txBody>
          <a:bodyPr/>
          <a:lstStyle/>
          <a:p>
            <a:r>
              <a:rPr lang="en-US" smtClean="0"/>
              <a:t>Dynamic Source Routing Protocol</a:t>
            </a:r>
            <a:br>
              <a:rPr lang="en-US" smtClean="0"/>
            </a:br>
            <a:r>
              <a:rPr lang="en-US" sz="2400" i="1" smtClean="0">
                <a:solidFill>
                  <a:srgbClr val="537CFF"/>
                </a:solidFill>
              </a:rPr>
              <a:t>Route Discovery Phase</a:t>
            </a:r>
          </a:p>
        </p:txBody>
      </p:sp>
      <p:sp>
        <p:nvSpPr>
          <p:cNvPr id="45059" name="Rectangle 3"/>
          <p:cNvSpPr>
            <a:spLocks noGrp="1" noChangeArrowheads="1"/>
          </p:cNvSpPr>
          <p:nvPr>
            <p:ph type="body" idx="1"/>
          </p:nvPr>
        </p:nvSpPr>
        <p:spPr>
          <a:xfrm>
            <a:off x="1036638" y="1295400"/>
            <a:ext cx="7413625" cy="4106863"/>
          </a:xfrm>
        </p:spPr>
        <p:txBody>
          <a:bodyPr/>
          <a:lstStyle/>
          <a:p>
            <a:r>
              <a:rPr lang="en-US" sz="2000" smtClean="0"/>
              <a:t>Each intermediate node checks whether it knows a route to the destination. </a:t>
            </a:r>
          </a:p>
          <a:p>
            <a:pPr lvl="1"/>
            <a:r>
              <a:rPr lang="en-US" smtClean="0"/>
              <a:t>If it does not, it appends its address to the route record of the packet and forwards the packet to its neighbors</a:t>
            </a:r>
          </a:p>
          <a:p>
            <a:pPr lvl="1"/>
            <a:r>
              <a:rPr lang="en-US" smtClean="0"/>
              <a:t>If it knows a route to the destination, it sends </a:t>
            </a:r>
            <a:r>
              <a:rPr lang="en-US" altLang="zh-CN" smtClean="0">
                <a:ea typeface="SimSun" pitchFamily="2" charset="-122"/>
              </a:rPr>
              <a:t>a </a:t>
            </a:r>
            <a:r>
              <a:rPr lang="en-US" altLang="zh-CN" smtClean="0">
                <a:solidFill>
                  <a:srgbClr val="FF0000"/>
                </a:solidFill>
                <a:ea typeface="SimSun" pitchFamily="2" charset="-122"/>
              </a:rPr>
              <a:t>route reply message</a:t>
            </a:r>
            <a:r>
              <a:rPr lang="en-US" altLang="zh-CN" smtClean="0">
                <a:ea typeface="SimSun" pitchFamily="2" charset="-122"/>
              </a:rPr>
              <a:t> to the source along an unicast reverse path contained in the route request message</a:t>
            </a:r>
          </a:p>
          <a:p>
            <a:endParaRPr lang="en-US" sz="2000" smtClean="0"/>
          </a:p>
          <a:p>
            <a:r>
              <a:rPr lang="en-US" sz="2000" smtClean="0"/>
              <a:t>To limit the number of route requests propagated, a node processes the route request packet only if it has not already seen the packet and its own address is not present in the route record of the packet </a:t>
            </a:r>
            <a:endParaRPr lang="en-US" altLang="zh-CN" sz="2000" smtClean="0">
              <a:ea typeface="SimSun" pitchFamily="2"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36638" y="152400"/>
            <a:ext cx="7412037" cy="755650"/>
          </a:xfrm>
        </p:spPr>
        <p:txBody>
          <a:bodyPr/>
          <a:lstStyle/>
          <a:p>
            <a:r>
              <a:rPr lang="en-US" smtClean="0"/>
              <a:t>Dynamic Source Routing Illustration</a:t>
            </a:r>
          </a:p>
        </p:txBody>
      </p:sp>
      <p:grpSp>
        <p:nvGrpSpPr>
          <p:cNvPr id="46083" name="Group 3"/>
          <p:cNvGrpSpPr>
            <a:grpSpLocks/>
          </p:cNvGrpSpPr>
          <p:nvPr/>
        </p:nvGrpSpPr>
        <p:grpSpPr bwMode="auto">
          <a:xfrm>
            <a:off x="2133600" y="838200"/>
            <a:ext cx="4648200" cy="2286000"/>
            <a:chOff x="1200" y="1008"/>
            <a:chExt cx="2160" cy="1152"/>
          </a:xfrm>
        </p:grpSpPr>
        <p:sp>
          <p:nvSpPr>
            <p:cNvPr id="46132" name="Oval 4"/>
            <p:cNvSpPr>
              <a:spLocks noChangeArrowheads="1"/>
            </p:cNvSpPr>
            <p:nvPr/>
          </p:nvSpPr>
          <p:spPr bwMode="auto">
            <a:xfrm>
              <a:off x="1728" y="1008"/>
              <a:ext cx="144" cy="144"/>
            </a:xfrm>
            <a:prstGeom prst="ellipse">
              <a:avLst/>
            </a:prstGeom>
            <a:noFill/>
            <a:ln w="9525">
              <a:solidFill>
                <a:schemeClr val="tx1"/>
              </a:solidFill>
              <a:round/>
              <a:headEnd/>
              <a:tailEnd/>
            </a:ln>
          </p:spPr>
          <p:txBody>
            <a:bodyPr wrap="none" anchor="ctr"/>
            <a:lstStyle/>
            <a:p>
              <a:pPr algn="ctr"/>
              <a:r>
                <a:rPr lang="en-US" sz="1200"/>
                <a:t>2</a:t>
              </a:r>
            </a:p>
          </p:txBody>
        </p:sp>
        <p:sp>
          <p:nvSpPr>
            <p:cNvPr id="46133" name="Oval 5"/>
            <p:cNvSpPr>
              <a:spLocks noChangeArrowheads="1"/>
            </p:cNvSpPr>
            <p:nvPr/>
          </p:nvSpPr>
          <p:spPr bwMode="auto">
            <a:xfrm>
              <a:off x="2736" y="1008"/>
              <a:ext cx="144" cy="144"/>
            </a:xfrm>
            <a:prstGeom prst="ellipse">
              <a:avLst/>
            </a:prstGeom>
            <a:noFill/>
            <a:ln w="9525">
              <a:solidFill>
                <a:schemeClr val="tx1"/>
              </a:solidFill>
              <a:round/>
              <a:headEnd/>
              <a:tailEnd/>
            </a:ln>
          </p:spPr>
          <p:txBody>
            <a:bodyPr wrap="none" anchor="ctr"/>
            <a:lstStyle/>
            <a:p>
              <a:pPr algn="ctr"/>
              <a:r>
                <a:rPr lang="en-US" sz="1200"/>
                <a:t>5</a:t>
              </a:r>
            </a:p>
          </p:txBody>
        </p:sp>
        <p:sp>
          <p:nvSpPr>
            <p:cNvPr id="46134" name="Oval 6"/>
            <p:cNvSpPr>
              <a:spLocks noChangeArrowheads="1"/>
            </p:cNvSpPr>
            <p:nvPr/>
          </p:nvSpPr>
          <p:spPr bwMode="auto">
            <a:xfrm>
              <a:off x="1200" y="1536"/>
              <a:ext cx="144" cy="144"/>
            </a:xfrm>
            <a:prstGeom prst="ellipse">
              <a:avLst/>
            </a:prstGeom>
            <a:noFill/>
            <a:ln w="9525">
              <a:solidFill>
                <a:schemeClr val="tx1"/>
              </a:solidFill>
              <a:round/>
              <a:headEnd/>
              <a:tailEnd/>
            </a:ln>
          </p:spPr>
          <p:txBody>
            <a:bodyPr wrap="none" anchor="ctr"/>
            <a:lstStyle/>
            <a:p>
              <a:pPr algn="ctr"/>
              <a:r>
                <a:rPr lang="en-US" sz="1200"/>
                <a:t>1</a:t>
              </a:r>
            </a:p>
          </p:txBody>
        </p:sp>
        <p:sp>
          <p:nvSpPr>
            <p:cNvPr id="46135" name="Oval 7"/>
            <p:cNvSpPr>
              <a:spLocks noChangeArrowheads="1"/>
            </p:cNvSpPr>
            <p:nvPr/>
          </p:nvSpPr>
          <p:spPr bwMode="auto">
            <a:xfrm>
              <a:off x="2208" y="1536"/>
              <a:ext cx="144" cy="144"/>
            </a:xfrm>
            <a:prstGeom prst="ellipse">
              <a:avLst/>
            </a:prstGeom>
            <a:noFill/>
            <a:ln w="9525">
              <a:solidFill>
                <a:schemeClr val="tx1"/>
              </a:solidFill>
              <a:round/>
              <a:headEnd/>
              <a:tailEnd/>
            </a:ln>
          </p:spPr>
          <p:txBody>
            <a:bodyPr wrap="none" anchor="ctr"/>
            <a:lstStyle/>
            <a:p>
              <a:pPr algn="ctr"/>
              <a:r>
                <a:rPr lang="en-US" sz="1200"/>
                <a:t>4</a:t>
              </a:r>
            </a:p>
          </p:txBody>
        </p:sp>
        <p:sp>
          <p:nvSpPr>
            <p:cNvPr id="46136" name="Oval 8"/>
            <p:cNvSpPr>
              <a:spLocks noChangeArrowheads="1"/>
            </p:cNvSpPr>
            <p:nvPr/>
          </p:nvSpPr>
          <p:spPr bwMode="auto">
            <a:xfrm>
              <a:off x="3216" y="1536"/>
              <a:ext cx="144" cy="144"/>
            </a:xfrm>
            <a:prstGeom prst="ellipse">
              <a:avLst/>
            </a:prstGeom>
            <a:noFill/>
            <a:ln w="9525">
              <a:solidFill>
                <a:schemeClr val="tx1"/>
              </a:solidFill>
              <a:round/>
              <a:headEnd/>
              <a:tailEnd/>
            </a:ln>
          </p:spPr>
          <p:txBody>
            <a:bodyPr wrap="none" anchor="ctr"/>
            <a:lstStyle/>
            <a:p>
              <a:pPr algn="ctr"/>
              <a:r>
                <a:rPr lang="en-US" sz="1200"/>
                <a:t>7</a:t>
              </a:r>
            </a:p>
          </p:txBody>
        </p:sp>
        <p:sp>
          <p:nvSpPr>
            <p:cNvPr id="46137" name="Oval 9"/>
            <p:cNvSpPr>
              <a:spLocks noChangeArrowheads="1"/>
            </p:cNvSpPr>
            <p:nvPr/>
          </p:nvSpPr>
          <p:spPr bwMode="auto">
            <a:xfrm>
              <a:off x="1728" y="2016"/>
              <a:ext cx="144" cy="144"/>
            </a:xfrm>
            <a:prstGeom prst="ellipse">
              <a:avLst/>
            </a:prstGeom>
            <a:noFill/>
            <a:ln w="9525">
              <a:solidFill>
                <a:schemeClr val="tx1"/>
              </a:solidFill>
              <a:round/>
              <a:headEnd/>
              <a:tailEnd/>
            </a:ln>
          </p:spPr>
          <p:txBody>
            <a:bodyPr wrap="none" anchor="ctr"/>
            <a:lstStyle/>
            <a:p>
              <a:pPr algn="ctr"/>
              <a:r>
                <a:rPr lang="en-US" sz="1200"/>
                <a:t>3</a:t>
              </a:r>
            </a:p>
          </p:txBody>
        </p:sp>
        <p:sp>
          <p:nvSpPr>
            <p:cNvPr id="46138" name="Oval 10"/>
            <p:cNvSpPr>
              <a:spLocks noChangeArrowheads="1"/>
            </p:cNvSpPr>
            <p:nvPr/>
          </p:nvSpPr>
          <p:spPr bwMode="auto">
            <a:xfrm>
              <a:off x="2736" y="2016"/>
              <a:ext cx="144" cy="144"/>
            </a:xfrm>
            <a:prstGeom prst="ellipse">
              <a:avLst/>
            </a:prstGeom>
            <a:noFill/>
            <a:ln w="9525">
              <a:solidFill>
                <a:schemeClr val="tx1"/>
              </a:solidFill>
              <a:round/>
              <a:headEnd/>
              <a:tailEnd/>
            </a:ln>
          </p:spPr>
          <p:txBody>
            <a:bodyPr wrap="none" anchor="ctr"/>
            <a:lstStyle/>
            <a:p>
              <a:pPr algn="ctr"/>
              <a:r>
                <a:rPr lang="en-US" sz="1200"/>
                <a:t>6</a:t>
              </a:r>
            </a:p>
          </p:txBody>
        </p:sp>
        <p:sp>
          <p:nvSpPr>
            <p:cNvPr id="46139" name="Line 11"/>
            <p:cNvSpPr>
              <a:spLocks noChangeShapeType="1"/>
            </p:cNvSpPr>
            <p:nvPr/>
          </p:nvSpPr>
          <p:spPr bwMode="auto">
            <a:xfrm flipV="1">
              <a:off x="1344" y="1152"/>
              <a:ext cx="384" cy="384"/>
            </a:xfrm>
            <a:prstGeom prst="line">
              <a:avLst/>
            </a:prstGeom>
            <a:noFill/>
            <a:ln w="9525">
              <a:solidFill>
                <a:schemeClr val="tx1"/>
              </a:solidFill>
              <a:round/>
              <a:headEnd/>
              <a:tailEnd/>
            </a:ln>
          </p:spPr>
          <p:txBody>
            <a:bodyPr/>
            <a:lstStyle/>
            <a:p>
              <a:endParaRPr lang="en-US"/>
            </a:p>
          </p:txBody>
        </p:sp>
        <p:sp>
          <p:nvSpPr>
            <p:cNvPr id="46140" name="Line 12"/>
            <p:cNvSpPr>
              <a:spLocks noChangeShapeType="1"/>
            </p:cNvSpPr>
            <p:nvPr/>
          </p:nvSpPr>
          <p:spPr bwMode="auto">
            <a:xfrm>
              <a:off x="1296" y="1680"/>
              <a:ext cx="432" cy="432"/>
            </a:xfrm>
            <a:prstGeom prst="line">
              <a:avLst/>
            </a:prstGeom>
            <a:noFill/>
            <a:ln w="9525">
              <a:solidFill>
                <a:schemeClr val="tx1"/>
              </a:solidFill>
              <a:round/>
              <a:headEnd/>
              <a:tailEnd/>
            </a:ln>
          </p:spPr>
          <p:txBody>
            <a:bodyPr/>
            <a:lstStyle/>
            <a:p>
              <a:endParaRPr lang="en-US"/>
            </a:p>
          </p:txBody>
        </p:sp>
        <p:sp>
          <p:nvSpPr>
            <p:cNvPr id="46141" name="Line 13"/>
            <p:cNvSpPr>
              <a:spLocks noChangeShapeType="1"/>
            </p:cNvSpPr>
            <p:nvPr/>
          </p:nvSpPr>
          <p:spPr bwMode="auto">
            <a:xfrm>
              <a:off x="1344" y="1632"/>
              <a:ext cx="864" cy="0"/>
            </a:xfrm>
            <a:prstGeom prst="line">
              <a:avLst/>
            </a:prstGeom>
            <a:noFill/>
            <a:ln w="9525">
              <a:solidFill>
                <a:schemeClr val="tx1"/>
              </a:solidFill>
              <a:round/>
              <a:headEnd/>
              <a:tailEnd/>
            </a:ln>
          </p:spPr>
          <p:txBody>
            <a:bodyPr/>
            <a:lstStyle/>
            <a:p>
              <a:endParaRPr lang="en-US"/>
            </a:p>
          </p:txBody>
        </p:sp>
        <p:sp>
          <p:nvSpPr>
            <p:cNvPr id="46142" name="Line 14"/>
            <p:cNvSpPr>
              <a:spLocks noChangeShapeType="1"/>
            </p:cNvSpPr>
            <p:nvPr/>
          </p:nvSpPr>
          <p:spPr bwMode="auto">
            <a:xfrm>
              <a:off x="1872" y="1104"/>
              <a:ext cx="864" cy="0"/>
            </a:xfrm>
            <a:prstGeom prst="line">
              <a:avLst/>
            </a:prstGeom>
            <a:noFill/>
            <a:ln w="9525">
              <a:solidFill>
                <a:schemeClr val="tx1"/>
              </a:solidFill>
              <a:round/>
              <a:headEnd/>
              <a:tailEnd/>
            </a:ln>
          </p:spPr>
          <p:txBody>
            <a:bodyPr/>
            <a:lstStyle/>
            <a:p>
              <a:endParaRPr lang="en-US"/>
            </a:p>
          </p:txBody>
        </p:sp>
        <p:sp>
          <p:nvSpPr>
            <p:cNvPr id="46143" name="Line 15"/>
            <p:cNvSpPr>
              <a:spLocks noChangeShapeType="1"/>
            </p:cNvSpPr>
            <p:nvPr/>
          </p:nvSpPr>
          <p:spPr bwMode="auto">
            <a:xfrm>
              <a:off x="1872" y="2112"/>
              <a:ext cx="864" cy="0"/>
            </a:xfrm>
            <a:prstGeom prst="line">
              <a:avLst/>
            </a:prstGeom>
            <a:noFill/>
            <a:ln w="9525">
              <a:solidFill>
                <a:schemeClr val="tx1"/>
              </a:solidFill>
              <a:round/>
              <a:headEnd/>
              <a:tailEnd/>
            </a:ln>
          </p:spPr>
          <p:txBody>
            <a:bodyPr/>
            <a:lstStyle/>
            <a:p>
              <a:endParaRPr lang="en-US"/>
            </a:p>
          </p:txBody>
        </p:sp>
        <p:sp>
          <p:nvSpPr>
            <p:cNvPr id="46144" name="Line 16"/>
            <p:cNvSpPr>
              <a:spLocks noChangeShapeType="1"/>
            </p:cNvSpPr>
            <p:nvPr/>
          </p:nvSpPr>
          <p:spPr bwMode="auto">
            <a:xfrm flipV="1">
              <a:off x="2352" y="1152"/>
              <a:ext cx="432" cy="432"/>
            </a:xfrm>
            <a:prstGeom prst="line">
              <a:avLst/>
            </a:prstGeom>
            <a:noFill/>
            <a:ln w="9525">
              <a:solidFill>
                <a:schemeClr val="tx1"/>
              </a:solidFill>
              <a:round/>
              <a:headEnd/>
              <a:tailEnd/>
            </a:ln>
          </p:spPr>
          <p:txBody>
            <a:bodyPr/>
            <a:lstStyle/>
            <a:p>
              <a:endParaRPr lang="en-US"/>
            </a:p>
          </p:txBody>
        </p:sp>
        <p:sp>
          <p:nvSpPr>
            <p:cNvPr id="46145" name="Line 17"/>
            <p:cNvSpPr>
              <a:spLocks noChangeShapeType="1"/>
            </p:cNvSpPr>
            <p:nvPr/>
          </p:nvSpPr>
          <p:spPr bwMode="auto">
            <a:xfrm>
              <a:off x="2880" y="1104"/>
              <a:ext cx="384" cy="432"/>
            </a:xfrm>
            <a:prstGeom prst="line">
              <a:avLst/>
            </a:prstGeom>
            <a:noFill/>
            <a:ln w="9525">
              <a:solidFill>
                <a:schemeClr val="tx1"/>
              </a:solidFill>
              <a:round/>
              <a:headEnd/>
              <a:tailEnd/>
            </a:ln>
          </p:spPr>
          <p:txBody>
            <a:bodyPr/>
            <a:lstStyle/>
            <a:p>
              <a:endParaRPr lang="en-US"/>
            </a:p>
          </p:txBody>
        </p:sp>
        <p:sp>
          <p:nvSpPr>
            <p:cNvPr id="46146" name="Line 18"/>
            <p:cNvSpPr>
              <a:spLocks noChangeShapeType="1"/>
            </p:cNvSpPr>
            <p:nvPr/>
          </p:nvSpPr>
          <p:spPr bwMode="auto">
            <a:xfrm flipV="1">
              <a:off x="2880" y="1680"/>
              <a:ext cx="384" cy="384"/>
            </a:xfrm>
            <a:prstGeom prst="line">
              <a:avLst/>
            </a:prstGeom>
            <a:noFill/>
            <a:ln w="9525">
              <a:solidFill>
                <a:schemeClr val="tx1"/>
              </a:solidFill>
              <a:round/>
              <a:headEnd/>
              <a:tailEnd/>
            </a:ln>
          </p:spPr>
          <p:txBody>
            <a:bodyPr/>
            <a:lstStyle/>
            <a:p>
              <a:endParaRPr lang="en-US"/>
            </a:p>
          </p:txBody>
        </p:sp>
        <p:sp>
          <p:nvSpPr>
            <p:cNvPr id="46147" name="Line 19"/>
            <p:cNvSpPr>
              <a:spLocks noChangeShapeType="1"/>
            </p:cNvSpPr>
            <p:nvPr/>
          </p:nvSpPr>
          <p:spPr bwMode="auto">
            <a:xfrm>
              <a:off x="2352" y="1680"/>
              <a:ext cx="432" cy="384"/>
            </a:xfrm>
            <a:prstGeom prst="line">
              <a:avLst/>
            </a:prstGeom>
            <a:noFill/>
            <a:ln w="9525">
              <a:solidFill>
                <a:schemeClr val="tx1"/>
              </a:solidFill>
              <a:round/>
              <a:headEnd/>
              <a:tailEnd/>
            </a:ln>
          </p:spPr>
          <p:txBody>
            <a:bodyPr/>
            <a:lstStyle/>
            <a:p>
              <a:endParaRPr lang="en-US"/>
            </a:p>
          </p:txBody>
        </p:sp>
      </p:grpSp>
      <p:sp>
        <p:nvSpPr>
          <p:cNvPr id="46084" name="Line 20"/>
          <p:cNvSpPr>
            <a:spLocks noChangeShapeType="1"/>
          </p:cNvSpPr>
          <p:nvPr/>
        </p:nvSpPr>
        <p:spPr bwMode="auto">
          <a:xfrm flipV="1">
            <a:off x="2362200" y="1066800"/>
            <a:ext cx="762000" cy="762000"/>
          </a:xfrm>
          <a:prstGeom prst="line">
            <a:avLst/>
          </a:prstGeom>
          <a:noFill/>
          <a:ln w="9525">
            <a:solidFill>
              <a:schemeClr val="tx1"/>
            </a:solidFill>
            <a:prstDash val="dash"/>
            <a:round/>
            <a:headEnd/>
            <a:tailEnd type="triangle" w="med" len="med"/>
          </a:ln>
        </p:spPr>
        <p:txBody>
          <a:bodyPr/>
          <a:lstStyle/>
          <a:p>
            <a:endParaRPr lang="en-US"/>
          </a:p>
        </p:txBody>
      </p:sp>
      <p:sp>
        <p:nvSpPr>
          <p:cNvPr id="46085" name="Line 21"/>
          <p:cNvSpPr>
            <a:spLocks noChangeShapeType="1"/>
          </p:cNvSpPr>
          <p:nvPr/>
        </p:nvSpPr>
        <p:spPr bwMode="auto">
          <a:xfrm>
            <a:off x="2514600" y="19812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46086" name="Line 22"/>
          <p:cNvSpPr>
            <a:spLocks noChangeShapeType="1"/>
          </p:cNvSpPr>
          <p:nvPr/>
        </p:nvSpPr>
        <p:spPr bwMode="auto">
          <a:xfrm>
            <a:off x="2286000" y="2286000"/>
            <a:ext cx="838200" cy="762000"/>
          </a:xfrm>
          <a:prstGeom prst="line">
            <a:avLst/>
          </a:prstGeom>
          <a:noFill/>
          <a:ln w="9525">
            <a:solidFill>
              <a:schemeClr val="tx1"/>
            </a:solidFill>
            <a:prstDash val="dash"/>
            <a:round/>
            <a:headEnd/>
            <a:tailEnd type="triangle" w="med" len="med"/>
          </a:ln>
        </p:spPr>
        <p:txBody>
          <a:bodyPr/>
          <a:lstStyle/>
          <a:p>
            <a:endParaRPr lang="en-US"/>
          </a:p>
        </p:txBody>
      </p:sp>
      <p:sp>
        <p:nvSpPr>
          <p:cNvPr id="46087" name="Line 23"/>
          <p:cNvSpPr>
            <a:spLocks noChangeShapeType="1"/>
          </p:cNvSpPr>
          <p:nvPr/>
        </p:nvSpPr>
        <p:spPr bwMode="auto">
          <a:xfrm>
            <a:off x="3657600" y="9144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46088" name="Line 24"/>
          <p:cNvSpPr>
            <a:spLocks noChangeShapeType="1"/>
          </p:cNvSpPr>
          <p:nvPr/>
        </p:nvSpPr>
        <p:spPr bwMode="auto">
          <a:xfrm>
            <a:off x="3657600" y="31242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46089" name="Line 25"/>
          <p:cNvSpPr>
            <a:spLocks noChangeShapeType="1"/>
          </p:cNvSpPr>
          <p:nvPr/>
        </p:nvSpPr>
        <p:spPr bwMode="auto">
          <a:xfrm>
            <a:off x="4724400" y="2133600"/>
            <a:ext cx="762000" cy="609600"/>
          </a:xfrm>
          <a:prstGeom prst="line">
            <a:avLst/>
          </a:prstGeom>
          <a:noFill/>
          <a:ln w="9525">
            <a:solidFill>
              <a:schemeClr val="tx1"/>
            </a:solidFill>
            <a:prstDash val="dash"/>
            <a:round/>
            <a:headEnd/>
            <a:tailEnd type="triangle" w="med" len="med"/>
          </a:ln>
        </p:spPr>
        <p:txBody>
          <a:bodyPr/>
          <a:lstStyle/>
          <a:p>
            <a:endParaRPr lang="en-US"/>
          </a:p>
        </p:txBody>
      </p:sp>
      <p:sp>
        <p:nvSpPr>
          <p:cNvPr id="46090" name="Line 26"/>
          <p:cNvSpPr>
            <a:spLocks noChangeShapeType="1"/>
          </p:cNvSpPr>
          <p:nvPr/>
        </p:nvSpPr>
        <p:spPr bwMode="auto">
          <a:xfrm flipV="1">
            <a:off x="5867400" y="2286000"/>
            <a:ext cx="762000" cy="685800"/>
          </a:xfrm>
          <a:prstGeom prst="line">
            <a:avLst/>
          </a:prstGeom>
          <a:noFill/>
          <a:ln w="9525">
            <a:solidFill>
              <a:schemeClr val="tx1"/>
            </a:solidFill>
            <a:prstDash val="dash"/>
            <a:round/>
            <a:headEnd/>
            <a:tailEnd type="triangle" w="med" len="med"/>
          </a:ln>
        </p:spPr>
        <p:txBody>
          <a:bodyPr/>
          <a:lstStyle/>
          <a:p>
            <a:endParaRPr lang="en-US"/>
          </a:p>
        </p:txBody>
      </p:sp>
      <p:sp>
        <p:nvSpPr>
          <p:cNvPr id="46091" name="Line 27"/>
          <p:cNvSpPr>
            <a:spLocks noChangeShapeType="1"/>
          </p:cNvSpPr>
          <p:nvPr/>
        </p:nvSpPr>
        <p:spPr bwMode="auto">
          <a:xfrm>
            <a:off x="5867400" y="990600"/>
            <a:ext cx="838200" cy="838200"/>
          </a:xfrm>
          <a:prstGeom prst="line">
            <a:avLst/>
          </a:prstGeom>
          <a:noFill/>
          <a:ln w="9525">
            <a:solidFill>
              <a:schemeClr val="tx1"/>
            </a:solidFill>
            <a:prstDash val="dash"/>
            <a:round/>
            <a:headEnd/>
            <a:tailEnd type="triangle" w="med" len="med"/>
          </a:ln>
        </p:spPr>
        <p:txBody>
          <a:bodyPr/>
          <a:lstStyle/>
          <a:p>
            <a:endParaRPr lang="en-US"/>
          </a:p>
        </p:txBody>
      </p:sp>
      <p:sp>
        <p:nvSpPr>
          <p:cNvPr id="46092" name="Line 28"/>
          <p:cNvSpPr>
            <a:spLocks noChangeShapeType="1"/>
          </p:cNvSpPr>
          <p:nvPr/>
        </p:nvSpPr>
        <p:spPr bwMode="auto">
          <a:xfrm flipH="1">
            <a:off x="4572000" y="1143000"/>
            <a:ext cx="762000" cy="685800"/>
          </a:xfrm>
          <a:prstGeom prst="line">
            <a:avLst/>
          </a:prstGeom>
          <a:noFill/>
          <a:ln w="9525">
            <a:solidFill>
              <a:schemeClr val="tx1"/>
            </a:solidFill>
            <a:prstDash val="dash"/>
            <a:round/>
            <a:headEnd/>
            <a:tailEnd type="triangle" w="med" len="med"/>
          </a:ln>
        </p:spPr>
        <p:txBody>
          <a:bodyPr/>
          <a:lstStyle/>
          <a:p>
            <a:endParaRPr lang="en-US"/>
          </a:p>
        </p:txBody>
      </p:sp>
      <p:grpSp>
        <p:nvGrpSpPr>
          <p:cNvPr id="46093" name="Group 29"/>
          <p:cNvGrpSpPr>
            <a:grpSpLocks/>
          </p:cNvGrpSpPr>
          <p:nvPr/>
        </p:nvGrpSpPr>
        <p:grpSpPr bwMode="auto">
          <a:xfrm>
            <a:off x="2209800" y="3810000"/>
            <a:ext cx="4648200" cy="2286000"/>
            <a:chOff x="1200" y="1008"/>
            <a:chExt cx="2160" cy="1152"/>
          </a:xfrm>
        </p:grpSpPr>
        <p:sp>
          <p:nvSpPr>
            <p:cNvPr id="46116" name="Oval 30"/>
            <p:cNvSpPr>
              <a:spLocks noChangeArrowheads="1"/>
            </p:cNvSpPr>
            <p:nvPr/>
          </p:nvSpPr>
          <p:spPr bwMode="auto">
            <a:xfrm>
              <a:off x="1728" y="1008"/>
              <a:ext cx="144" cy="144"/>
            </a:xfrm>
            <a:prstGeom prst="ellipse">
              <a:avLst/>
            </a:prstGeom>
            <a:noFill/>
            <a:ln w="9525">
              <a:solidFill>
                <a:schemeClr val="tx1"/>
              </a:solidFill>
              <a:round/>
              <a:headEnd/>
              <a:tailEnd/>
            </a:ln>
          </p:spPr>
          <p:txBody>
            <a:bodyPr wrap="none" anchor="ctr"/>
            <a:lstStyle/>
            <a:p>
              <a:pPr algn="ctr"/>
              <a:r>
                <a:rPr lang="en-US" sz="1200"/>
                <a:t>2</a:t>
              </a:r>
            </a:p>
          </p:txBody>
        </p:sp>
        <p:sp>
          <p:nvSpPr>
            <p:cNvPr id="46117" name="Oval 31"/>
            <p:cNvSpPr>
              <a:spLocks noChangeArrowheads="1"/>
            </p:cNvSpPr>
            <p:nvPr/>
          </p:nvSpPr>
          <p:spPr bwMode="auto">
            <a:xfrm>
              <a:off x="2736" y="1008"/>
              <a:ext cx="144" cy="144"/>
            </a:xfrm>
            <a:prstGeom prst="ellipse">
              <a:avLst/>
            </a:prstGeom>
            <a:noFill/>
            <a:ln w="9525">
              <a:solidFill>
                <a:schemeClr val="tx1"/>
              </a:solidFill>
              <a:round/>
              <a:headEnd/>
              <a:tailEnd/>
            </a:ln>
          </p:spPr>
          <p:txBody>
            <a:bodyPr wrap="none" anchor="ctr"/>
            <a:lstStyle/>
            <a:p>
              <a:pPr algn="ctr"/>
              <a:r>
                <a:rPr lang="en-US" sz="1200"/>
                <a:t>5</a:t>
              </a:r>
            </a:p>
          </p:txBody>
        </p:sp>
        <p:sp>
          <p:nvSpPr>
            <p:cNvPr id="46118" name="Oval 32"/>
            <p:cNvSpPr>
              <a:spLocks noChangeArrowheads="1"/>
            </p:cNvSpPr>
            <p:nvPr/>
          </p:nvSpPr>
          <p:spPr bwMode="auto">
            <a:xfrm>
              <a:off x="1200" y="1536"/>
              <a:ext cx="144" cy="144"/>
            </a:xfrm>
            <a:prstGeom prst="ellipse">
              <a:avLst/>
            </a:prstGeom>
            <a:noFill/>
            <a:ln w="9525">
              <a:solidFill>
                <a:schemeClr val="tx1"/>
              </a:solidFill>
              <a:round/>
              <a:headEnd/>
              <a:tailEnd/>
            </a:ln>
          </p:spPr>
          <p:txBody>
            <a:bodyPr wrap="none" anchor="ctr"/>
            <a:lstStyle/>
            <a:p>
              <a:pPr algn="ctr"/>
              <a:r>
                <a:rPr lang="en-US" sz="1200"/>
                <a:t>1</a:t>
              </a:r>
            </a:p>
          </p:txBody>
        </p:sp>
        <p:sp>
          <p:nvSpPr>
            <p:cNvPr id="46119" name="Oval 33"/>
            <p:cNvSpPr>
              <a:spLocks noChangeArrowheads="1"/>
            </p:cNvSpPr>
            <p:nvPr/>
          </p:nvSpPr>
          <p:spPr bwMode="auto">
            <a:xfrm>
              <a:off x="2208" y="1536"/>
              <a:ext cx="144" cy="144"/>
            </a:xfrm>
            <a:prstGeom prst="ellipse">
              <a:avLst/>
            </a:prstGeom>
            <a:noFill/>
            <a:ln w="9525">
              <a:solidFill>
                <a:schemeClr val="tx1"/>
              </a:solidFill>
              <a:round/>
              <a:headEnd/>
              <a:tailEnd/>
            </a:ln>
          </p:spPr>
          <p:txBody>
            <a:bodyPr wrap="none" anchor="ctr"/>
            <a:lstStyle/>
            <a:p>
              <a:pPr algn="ctr"/>
              <a:r>
                <a:rPr lang="en-US" sz="1200"/>
                <a:t>4</a:t>
              </a:r>
            </a:p>
          </p:txBody>
        </p:sp>
        <p:sp>
          <p:nvSpPr>
            <p:cNvPr id="46120" name="Oval 34"/>
            <p:cNvSpPr>
              <a:spLocks noChangeArrowheads="1"/>
            </p:cNvSpPr>
            <p:nvPr/>
          </p:nvSpPr>
          <p:spPr bwMode="auto">
            <a:xfrm>
              <a:off x="3216" y="1536"/>
              <a:ext cx="144" cy="144"/>
            </a:xfrm>
            <a:prstGeom prst="ellipse">
              <a:avLst/>
            </a:prstGeom>
            <a:noFill/>
            <a:ln w="9525">
              <a:solidFill>
                <a:schemeClr val="tx1"/>
              </a:solidFill>
              <a:round/>
              <a:headEnd/>
              <a:tailEnd/>
            </a:ln>
          </p:spPr>
          <p:txBody>
            <a:bodyPr wrap="none" anchor="ctr"/>
            <a:lstStyle/>
            <a:p>
              <a:pPr algn="ctr"/>
              <a:r>
                <a:rPr lang="en-US" sz="1200"/>
                <a:t>7</a:t>
              </a:r>
            </a:p>
          </p:txBody>
        </p:sp>
        <p:sp>
          <p:nvSpPr>
            <p:cNvPr id="46121" name="Oval 35"/>
            <p:cNvSpPr>
              <a:spLocks noChangeArrowheads="1"/>
            </p:cNvSpPr>
            <p:nvPr/>
          </p:nvSpPr>
          <p:spPr bwMode="auto">
            <a:xfrm>
              <a:off x="1728" y="2016"/>
              <a:ext cx="144" cy="144"/>
            </a:xfrm>
            <a:prstGeom prst="ellipse">
              <a:avLst/>
            </a:prstGeom>
            <a:noFill/>
            <a:ln w="9525">
              <a:solidFill>
                <a:schemeClr val="tx1"/>
              </a:solidFill>
              <a:round/>
              <a:headEnd/>
              <a:tailEnd/>
            </a:ln>
          </p:spPr>
          <p:txBody>
            <a:bodyPr wrap="none" anchor="ctr"/>
            <a:lstStyle/>
            <a:p>
              <a:pPr algn="ctr"/>
              <a:r>
                <a:rPr lang="en-US" sz="1200"/>
                <a:t>3</a:t>
              </a:r>
            </a:p>
          </p:txBody>
        </p:sp>
        <p:sp>
          <p:nvSpPr>
            <p:cNvPr id="46122" name="Oval 36"/>
            <p:cNvSpPr>
              <a:spLocks noChangeArrowheads="1"/>
            </p:cNvSpPr>
            <p:nvPr/>
          </p:nvSpPr>
          <p:spPr bwMode="auto">
            <a:xfrm>
              <a:off x="2736" y="2016"/>
              <a:ext cx="144" cy="144"/>
            </a:xfrm>
            <a:prstGeom prst="ellipse">
              <a:avLst/>
            </a:prstGeom>
            <a:noFill/>
            <a:ln w="9525">
              <a:solidFill>
                <a:schemeClr val="tx1"/>
              </a:solidFill>
              <a:round/>
              <a:headEnd/>
              <a:tailEnd/>
            </a:ln>
          </p:spPr>
          <p:txBody>
            <a:bodyPr wrap="none" anchor="ctr"/>
            <a:lstStyle/>
            <a:p>
              <a:pPr algn="ctr"/>
              <a:r>
                <a:rPr lang="en-US" sz="1200"/>
                <a:t>6</a:t>
              </a:r>
            </a:p>
          </p:txBody>
        </p:sp>
        <p:sp>
          <p:nvSpPr>
            <p:cNvPr id="46123" name="Line 37"/>
            <p:cNvSpPr>
              <a:spLocks noChangeShapeType="1"/>
            </p:cNvSpPr>
            <p:nvPr/>
          </p:nvSpPr>
          <p:spPr bwMode="auto">
            <a:xfrm flipV="1">
              <a:off x="1344" y="1152"/>
              <a:ext cx="384" cy="384"/>
            </a:xfrm>
            <a:prstGeom prst="line">
              <a:avLst/>
            </a:prstGeom>
            <a:noFill/>
            <a:ln w="9525">
              <a:solidFill>
                <a:schemeClr val="tx1"/>
              </a:solidFill>
              <a:round/>
              <a:headEnd/>
              <a:tailEnd/>
            </a:ln>
          </p:spPr>
          <p:txBody>
            <a:bodyPr/>
            <a:lstStyle/>
            <a:p>
              <a:endParaRPr lang="en-US"/>
            </a:p>
          </p:txBody>
        </p:sp>
        <p:sp>
          <p:nvSpPr>
            <p:cNvPr id="46124" name="Line 38"/>
            <p:cNvSpPr>
              <a:spLocks noChangeShapeType="1"/>
            </p:cNvSpPr>
            <p:nvPr/>
          </p:nvSpPr>
          <p:spPr bwMode="auto">
            <a:xfrm>
              <a:off x="1296" y="1680"/>
              <a:ext cx="432" cy="432"/>
            </a:xfrm>
            <a:prstGeom prst="line">
              <a:avLst/>
            </a:prstGeom>
            <a:noFill/>
            <a:ln w="9525">
              <a:solidFill>
                <a:schemeClr val="tx1"/>
              </a:solidFill>
              <a:round/>
              <a:headEnd/>
              <a:tailEnd/>
            </a:ln>
          </p:spPr>
          <p:txBody>
            <a:bodyPr/>
            <a:lstStyle/>
            <a:p>
              <a:endParaRPr lang="en-US"/>
            </a:p>
          </p:txBody>
        </p:sp>
        <p:sp>
          <p:nvSpPr>
            <p:cNvPr id="46125" name="Line 39"/>
            <p:cNvSpPr>
              <a:spLocks noChangeShapeType="1"/>
            </p:cNvSpPr>
            <p:nvPr/>
          </p:nvSpPr>
          <p:spPr bwMode="auto">
            <a:xfrm>
              <a:off x="1344" y="1632"/>
              <a:ext cx="864" cy="0"/>
            </a:xfrm>
            <a:prstGeom prst="line">
              <a:avLst/>
            </a:prstGeom>
            <a:noFill/>
            <a:ln w="9525">
              <a:solidFill>
                <a:schemeClr val="tx1"/>
              </a:solidFill>
              <a:round/>
              <a:headEnd/>
              <a:tailEnd/>
            </a:ln>
          </p:spPr>
          <p:txBody>
            <a:bodyPr/>
            <a:lstStyle/>
            <a:p>
              <a:endParaRPr lang="en-US"/>
            </a:p>
          </p:txBody>
        </p:sp>
        <p:sp>
          <p:nvSpPr>
            <p:cNvPr id="46126" name="Line 40"/>
            <p:cNvSpPr>
              <a:spLocks noChangeShapeType="1"/>
            </p:cNvSpPr>
            <p:nvPr/>
          </p:nvSpPr>
          <p:spPr bwMode="auto">
            <a:xfrm>
              <a:off x="1872" y="1104"/>
              <a:ext cx="864" cy="0"/>
            </a:xfrm>
            <a:prstGeom prst="line">
              <a:avLst/>
            </a:prstGeom>
            <a:noFill/>
            <a:ln w="9525">
              <a:solidFill>
                <a:schemeClr val="tx1"/>
              </a:solidFill>
              <a:round/>
              <a:headEnd/>
              <a:tailEnd/>
            </a:ln>
          </p:spPr>
          <p:txBody>
            <a:bodyPr/>
            <a:lstStyle/>
            <a:p>
              <a:endParaRPr lang="en-US"/>
            </a:p>
          </p:txBody>
        </p:sp>
        <p:sp>
          <p:nvSpPr>
            <p:cNvPr id="46127" name="Line 41"/>
            <p:cNvSpPr>
              <a:spLocks noChangeShapeType="1"/>
            </p:cNvSpPr>
            <p:nvPr/>
          </p:nvSpPr>
          <p:spPr bwMode="auto">
            <a:xfrm>
              <a:off x="1872" y="2112"/>
              <a:ext cx="864" cy="0"/>
            </a:xfrm>
            <a:prstGeom prst="line">
              <a:avLst/>
            </a:prstGeom>
            <a:noFill/>
            <a:ln w="9525">
              <a:solidFill>
                <a:schemeClr val="tx1"/>
              </a:solidFill>
              <a:round/>
              <a:headEnd/>
              <a:tailEnd/>
            </a:ln>
          </p:spPr>
          <p:txBody>
            <a:bodyPr/>
            <a:lstStyle/>
            <a:p>
              <a:endParaRPr lang="en-US"/>
            </a:p>
          </p:txBody>
        </p:sp>
        <p:sp>
          <p:nvSpPr>
            <p:cNvPr id="46128" name="Line 42"/>
            <p:cNvSpPr>
              <a:spLocks noChangeShapeType="1"/>
            </p:cNvSpPr>
            <p:nvPr/>
          </p:nvSpPr>
          <p:spPr bwMode="auto">
            <a:xfrm flipV="1">
              <a:off x="2352" y="1152"/>
              <a:ext cx="432" cy="432"/>
            </a:xfrm>
            <a:prstGeom prst="line">
              <a:avLst/>
            </a:prstGeom>
            <a:noFill/>
            <a:ln w="9525">
              <a:solidFill>
                <a:schemeClr val="tx1"/>
              </a:solidFill>
              <a:round/>
              <a:headEnd/>
              <a:tailEnd/>
            </a:ln>
          </p:spPr>
          <p:txBody>
            <a:bodyPr/>
            <a:lstStyle/>
            <a:p>
              <a:endParaRPr lang="en-US"/>
            </a:p>
          </p:txBody>
        </p:sp>
        <p:sp>
          <p:nvSpPr>
            <p:cNvPr id="46129" name="Line 43"/>
            <p:cNvSpPr>
              <a:spLocks noChangeShapeType="1"/>
            </p:cNvSpPr>
            <p:nvPr/>
          </p:nvSpPr>
          <p:spPr bwMode="auto">
            <a:xfrm>
              <a:off x="2880" y="1104"/>
              <a:ext cx="384" cy="432"/>
            </a:xfrm>
            <a:prstGeom prst="line">
              <a:avLst/>
            </a:prstGeom>
            <a:noFill/>
            <a:ln w="9525">
              <a:solidFill>
                <a:schemeClr val="tx1"/>
              </a:solidFill>
              <a:round/>
              <a:headEnd/>
              <a:tailEnd/>
            </a:ln>
          </p:spPr>
          <p:txBody>
            <a:bodyPr/>
            <a:lstStyle/>
            <a:p>
              <a:endParaRPr lang="en-US"/>
            </a:p>
          </p:txBody>
        </p:sp>
        <p:sp>
          <p:nvSpPr>
            <p:cNvPr id="46130" name="Line 44"/>
            <p:cNvSpPr>
              <a:spLocks noChangeShapeType="1"/>
            </p:cNvSpPr>
            <p:nvPr/>
          </p:nvSpPr>
          <p:spPr bwMode="auto">
            <a:xfrm flipV="1">
              <a:off x="2880" y="1680"/>
              <a:ext cx="384" cy="384"/>
            </a:xfrm>
            <a:prstGeom prst="line">
              <a:avLst/>
            </a:prstGeom>
            <a:noFill/>
            <a:ln w="9525">
              <a:solidFill>
                <a:schemeClr val="tx1"/>
              </a:solidFill>
              <a:round/>
              <a:headEnd/>
              <a:tailEnd/>
            </a:ln>
          </p:spPr>
          <p:txBody>
            <a:bodyPr/>
            <a:lstStyle/>
            <a:p>
              <a:endParaRPr lang="en-US"/>
            </a:p>
          </p:txBody>
        </p:sp>
        <p:sp>
          <p:nvSpPr>
            <p:cNvPr id="46131" name="Line 45"/>
            <p:cNvSpPr>
              <a:spLocks noChangeShapeType="1"/>
            </p:cNvSpPr>
            <p:nvPr/>
          </p:nvSpPr>
          <p:spPr bwMode="auto">
            <a:xfrm>
              <a:off x="2352" y="1680"/>
              <a:ext cx="432" cy="384"/>
            </a:xfrm>
            <a:prstGeom prst="line">
              <a:avLst/>
            </a:prstGeom>
            <a:noFill/>
            <a:ln w="9525">
              <a:solidFill>
                <a:schemeClr val="tx1"/>
              </a:solidFill>
              <a:round/>
              <a:headEnd/>
              <a:tailEnd/>
            </a:ln>
          </p:spPr>
          <p:txBody>
            <a:bodyPr/>
            <a:lstStyle/>
            <a:p>
              <a:endParaRPr lang="en-US"/>
            </a:p>
          </p:txBody>
        </p:sp>
      </p:grpSp>
      <p:sp>
        <p:nvSpPr>
          <p:cNvPr id="46094" name="Line 46"/>
          <p:cNvSpPr>
            <a:spLocks noChangeShapeType="1"/>
          </p:cNvSpPr>
          <p:nvPr/>
        </p:nvSpPr>
        <p:spPr bwMode="auto">
          <a:xfrm>
            <a:off x="2362200" y="5257800"/>
            <a:ext cx="838200" cy="762000"/>
          </a:xfrm>
          <a:prstGeom prst="line">
            <a:avLst/>
          </a:prstGeom>
          <a:noFill/>
          <a:ln w="9525">
            <a:solidFill>
              <a:schemeClr val="tx1"/>
            </a:solidFill>
            <a:prstDash val="dash"/>
            <a:round/>
            <a:headEnd type="triangle" w="med" len="med"/>
            <a:tailEnd/>
          </a:ln>
        </p:spPr>
        <p:txBody>
          <a:bodyPr/>
          <a:lstStyle/>
          <a:p>
            <a:endParaRPr lang="en-US"/>
          </a:p>
        </p:txBody>
      </p:sp>
      <p:sp>
        <p:nvSpPr>
          <p:cNvPr id="46095" name="Line 47"/>
          <p:cNvSpPr>
            <a:spLocks noChangeShapeType="1"/>
          </p:cNvSpPr>
          <p:nvPr/>
        </p:nvSpPr>
        <p:spPr bwMode="auto">
          <a:xfrm>
            <a:off x="3733800" y="6096000"/>
            <a:ext cx="1676400" cy="0"/>
          </a:xfrm>
          <a:prstGeom prst="line">
            <a:avLst/>
          </a:prstGeom>
          <a:noFill/>
          <a:ln w="9525">
            <a:solidFill>
              <a:schemeClr val="tx1"/>
            </a:solidFill>
            <a:prstDash val="dash"/>
            <a:round/>
            <a:headEnd type="triangle" w="med" len="med"/>
            <a:tailEnd/>
          </a:ln>
        </p:spPr>
        <p:txBody>
          <a:bodyPr/>
          <a:lstStyle/>
          <a:p>
            <a:endParaRPr lang="en-US"/>
          </a:p>
        </p:txBody>
      </p:sp>
      <p:sp>
        <p:nvSpPr>
          <p:cNvPr id="46096" name="Line 48"/>
          <p:cNvSpPr>
            <a:spLocks noChangeShapeType="1"/>
          </p:cNvSpPr>
          <p:nvPr/>
        </p:nvSpPr>
        <p:spPr bwMode="auto">
          <a:xfrm flipV="1">
            <a:off x="5943600" y="5257800"/>
            <a:ext cx="762000" cy="685800"/>
          </a:xfrm>
          <a:prstGeom prst="line">
            <a:avLst/>
          </a:prstGeom>
          <a:noFill/>
          <a:ln w="9525">
            <a:solidFill>
              <a:schemeClr val="tx1"/>
            </a:solidFill>
            <a:prstDash val="dash"/>
            <a:round/>
            <a:headEnd type="triangle" w="med" len="med"/>
            <a:tailEnd/>
          </a:ln>
        </p:spPr>
        <p:txBody>
          <a:bodyPr/>
          <a:lstStyle/>
          <a:p>
            <a:endParaRPr lang="en-US"/>
          </a:p>
        </p:txBody>
      </p:sp>
      <p:sp>
        <p:nvSpPr>
          <p:cNvPr id="46097" name="Text Box 49"/>
          <p:cNvSpPr txBox="1">
            <a:spLocks noChangeArrowheads="1"/>
          </p:cNvSpPr>
          <p:nvPr/>
        </p:nvSpPr>
        <p:spPr bwMode="auto">
          <a:xfrm>
            <a:off x="1447800" y="1905000"/>
            <a:ext cx="700088" cy="274638"/>
          </a:xfrm>
          <a:prstGeom prst="rect">
            <a:avLst/>
          </a:prstGeom>
          <a:noFill/>
          <a:ln w="9525">
            <a:noFill/>
            <a:miter lim="800000"/>
            <a:headEnd/>
            <a:tailEnd/>
          </a:ln>
        </p:spPr>
        <p:txBody>
          <a:bodyPr wrap="none">
            <a:spAutoFit/>
          </a:bodyPr>
          <a:lstStyle/>
          <a:p>
            <a:r>
              <a:rPr lang="en-US" sz="1200"/>
              <a:t>Source</a:t>
            </a:r>
          </a:p>
        </p:txBody>
      </p:sp>
      <p:sp>
        <p:nvSpPr>
          <p:cNvPr id="46098" name="Text Box 50"/>
          <p:cNvSpPr txBox="1">
            <a:spLocks noChangeArrowheads="1"/>
          </p:cNvSpPr>
          <p:nvPr/>
        </p:nvSpPr>
        <p:spPr bwMode="auto">
          <a:xfrm>
            <a:off x="1524000" y="4876800"/>
            <a:ext cx="700088" cy="274638"/>
          </a:xfrm>
          <a:prstGeom prst="rect">
            <a:avLst/>
          </a:prstGeom>
          <a:noFill/>
          <a:ln w="9525">
            <a:noFill/>
            <a:miter lim="800000"/>
            <a:headEnd/>
            <a:tailEnd/>
          </a:ln>
        </p:spPr>
        <p:txBody>
          <a:bodyPr wrap="none">
            <a:spAutoFit/>
          </a:bodyPr>
          <a:lstStyle/>
          <a:p>
            <a:r>
              <a:rPr lang="en-US" sz="1200"/>
              <a:t>Source</a:t>
            </a:r>
          </a:p>
        </p:txBody>
      </p:sp>
      <p:sp>
        <p:nvSpPr>
          <p:cNvPr id="46099" name="Text Box 51"/>
          <p:cNvSpPr txBox="1">
            <a:spLocks noChangeArrowheads="1"/>
          </p:cNvSpPr>
          <p:nvPr/>
        </p:nvSpPr>
        <p:spPr bwMode="auto">
          <a:xfrm>
            <a:off x="6781800" y="1905000"/>
            <a:ext cx="1014413" cy="274638"/>
          </a:xfrm>
          <a:prstGeom prst="rect">
            <a:avLst/>
          </a:prstGeom>
          <a:noFill/>
          <a:ln w="9525">
            <a:noFill/>
            <a:miter lim="800000"/>
            <a:headEnd/>
            <a:tailEnd/>
          </a:ln>
        </p:spPr>
        <p:txBody>
          <a:bodyPr wrap="none">
            <a:spAutoFit/>
          </a:bodyPr>
          <a:lstStyle/>
          <a:p>
            <a:r>
              <a:rPr lang="en-US" sz="1200"/>
              <a:t>Destination</a:t>
            </a:r>
          </a:p>
        </p:txBody>
      </p:sp>
      <p:sp>
        <p:nvSpPr>
          <p:cNvPr id="46100" name="Text Box 52"/>
          <p:cNvSpPr txBox="1">
            <a:spLocks noChangeArrowheads="1"/>
          </p:cNvSpPr>
          <p:nvPr/>
        </p:nvSpPr>
        <p:spPr bwMode="auto">
          <a:xfrm>
            <a:off x="6858000" y="4876800"/>
            <a:ext cx="1014413" cy="274638"/>
          </a:xfrm>
          <a:prstGeom prst="rect">
            <a:avLst/>
          </a:prstGeom>
          <a:noFill/>
          <a:ln w="9525">
            <a:noFill/>
            <a:miter lim="800000"/>
            <a:headEnd/>
            <a:tailEnd/>
          </a:ln>
        </p:spPr>
        <p:txBody>
          <a:bodyPr wrap="none">
            <a:spAutoFit/>
          </a:bodyPr>
          <a:lstStyle/>
          <a:p>
            <a:r>
              <a:rPr lang="en-US" sz="1200"/>
              <a:t>Destination</a:t>
            </a:r>
          </a:p>
        </p:txBody>
      </p:sp>
      <p:sp>
        <p:nvSpPr>
          <p:cNvPr id="46101" name="Text Box 53"/>
          <p:cNvSpPr txBox="1">
            <a:spLocks noChangeArrowheads="1"/>
          </p:cNvSpPr>
          <p:nvPr/>
        </p:nvSpPr>
        <p:spPr bwMode="auto">
          <a:xfrm>
            <a:off x="1219200" y="990600"/>
            <a:ext cx="1384300" cy="274638"/>
          </a:xfrm>
          <a:prstGeom prst="rect">
            <a:avLst/>
          </a:prstGeom>
          <a:noFill/>
          <a:ln w="9525">
            <a:noFill/>
            <a:miter lim="800000"/>
            <a:headEnd/>
            <a:tailEnd/>
          </a:ln>
        </p:spPr>
        <p:txBody>
          <a:bodyPr wrap="none">
            <a:spAutoFit/>
          </a:bodyPr>
          <a:lstStyle/>
          <a:p>
            <a:r>
              <a:rPr lang="en-US" sz="1200"/>
              <a:t>Route Discovery</a:t>
            </a:r>
          </a:p>
        </p:txBody>
      </p:sp>
      <p:sp>
        <p:nvSpPr>
          <p:cNvPr id="46102" name="Text Box 54"/>
          <p:cNvSpPr txBox="1">
            <a:spLocks noChangeArrowheads="1"/>
          </p:cNvSpPr>
          <p:nvPr/>
        </p:nvSpPr>
        <p:spPr bwMode="auto">
          <a:xfrm>
            <a:off x="1066800" y="3886200"/>
            <a:ext cx="1073150" cy="274638"/>
          </a:xfrm>
          <a:prstGeom prst="rect">
            <a:avLst/>
          </a:prstGeom>
          <a:noFill/>
          <a:ln w="9525">
            <a:noFill/>
            <a:miter lim="800000"/>
            <a:headEnd/>
            <a:tailEnd/>
          </a:ln>
        </p:spPr>
        <p:txBody>
          <a:bodyPr wrap="none">
            <a:spAutoFit/>
          </a:bodyPr>
          <a:lstStyle/>
          <a:p>
            <a:r>
              <a:rPr lang="en-US" sz="1200"/>
              <a:t>Route Reply</a:t>
            </a:r>
          </a:p>
        </p:txBody>
      </p:sp>
      <p:sp>
        <p:nvSpPr>
          <p:cNvPr id="46103" name="Text Box 55"/>
          <p:cNvSpPr txBox="1">
            <a:spLocks noChangeArrowheads="1"/>
          </p:cNvSpPr>
          <p:nvPr/>
        </p:nvSpPr>
        <p:spPr bwMode="auto">
          <a:xfrm>
            <a:off x="2209800" y="1371600"/>
            <a:ext cx="369888" cy="274638"/>
          </a:xfrm>
          <a:prstGeom prst="rect">
            <a:avLst/>
          </a:prstGeom>
          <a:noFill/>
          <a:ln w="9525">
            <a:noFill/>
            <a:miter lim="800000"/>
            <a:headEnd/>
            <a:tailEnd/>
          </a:ln>
        </p:spPr>
        <p:txBody>
          <a:bodyPr wrap="none">
            <a:spAutoFit/>
          </a:bodyPr>
          <a:lstStyle/>
          <a:p>
            <a:r>
              <a:rPr lang="en-US" sz="1200"/>
              <a:t>(1)</a:t>
            </a:r>
          </a:p>
        </p:txBody>
      </p:sp>
      <p:sp>
        <p:nvSpPr>
          <p:cNvPr id="46104" name="Text Box 56"/>
          <p:cNvSpPr txBox="1">
            <a:spLocks noChangeArrowheads="1"/>
          </p:cNvSpPr>
          <p:nvPr/>
        </p:nvSpPr>
        <p:spPr bwMode="auto">
          <a:xfrm>
            <a:off x="2525713" y="1782763"/>
            <a:ext cx="369887" cy="274637"/>
          </a:xfrm>
          <a:prstGeom prst="rect">
            <a:avLst/>
          </a:prstGeom>
          <a:noFill/>
          <a:ln w="9525">
            <a:noFill/>
            <a:miter lim="800000"/>
            <a:headEnd/>
            <a:tailEnd/>
          </a:ln>
        </p:spPr>
        <p:txBody>
          <a:bodyPr wrap="none">
            <a:spAutoFit/>
          </a:bodyPr>
          <a:lstStyle/>
          <a:p>
            <a:r>
              <a:rPr lang="en-US" sz="1200"/>
              <a:t>(1)</a:t>
            </a:r>
          </a:p>
        </p:txBody>
      </p:sp>
      <p:sp>
        <p:nvSpPr>
          <p:cNvPr id="46105" name="Text Box 57"/>
          <p:cNvSpPr txBox="1">
            <a:spLocks noChangeArrowheads="1"/>
          </p:cNvSpPr>
          <p:nvPr/>
        </p:nvSpPr>
        <p:spPr bwMode="auto">
          <a:xfrm>
            <a:off x="2286000" y="2544763"/>
            <a:ext cx="369888" cy="274637"/>
          </a:xfrm>
          <a:prstGeom prst="rect">
            <a:avLst/>
          </a:prstGeom>
          <a:noFill/>
          <a:ln w="9525">
            <a:noFill/>
            <a:miter lim="800000"/>
            <a:headEnd/>
            <a:tailEnd/>
          </a:ln>
        </p:spPr>
        <p:txBody>
          <a:bodyPr wrap="none">
            <a:spAutoFit/>
          </a:bodyPr>
          <a:lstStyle/>
          <a:p>
            <a:r>
              <a:rPr lang="en-US" sz="1200"/>
              <a:t>(1)</a:t>
            </a:r>
          </a:p>
        </p:txBody>
      </p:sp>
      <p:sp>
        <p:nvSpPr>
          <p:cNvPr id="46106" name="Text Box 58"/>
          <p:cNvSpPr txBox="1">
            <a:spLocks noChangeArrowheads="1"/>
          </p:cNvSpPr>
          <p:nvPr/>
        </p:nvSpPr>
        <p:spPr bwMode="auto">
          <a:xfrm>
            <a:off x="3668713" y="685800"/>
            <a:ext cx="539750" cy="274638"/>
          </a:xfrm>
          <a:prstGeom prst="rect">
            <a:avLst/>
          </a:prstGeom>
          <a:noFill/>
          <a:ln w="9525">
            <a:noFill/>
            <a:miter lim="800000"/>
            <a:headEnd/>
            <a:tailEnd/>
          </a:ln>
        </p:spPr>
        <p:txBody>
          <a:bodyPr wrap="none">
            <a:spAutoFit/>
          </a:bodyPr>
          <a:lstStyle/>
          <a:p>
            <a:r>
              <a:rPr lang="en-US" sz="1200"/>
              <a:t>(1, 2)</a:t>
            </a:r>
          </a:p>
        </p:txBody>
      </p:sp>
      <p:sp>
        <p:nvSpPr>
          <p:cNvPr id="46107" name="Text Box 59"/>
          <p:cNvSpPr txBox="1">
            <a:spLocks noChangeArrowheads="1"/>
          </p:cNvSpPr>
          <p:nvPr/>
        </p:nvSpPr>
        <p:spPr bwMode="auto">
          <a:xfrm>
            <a:off x="3821113" y="3078163"/>
            <a:ext cx="539750" cy="274637"/>
          </a:xfrm>
          <a:prstGeom prst="rect">
            <a:avLst/>
          </a:prstGeom>
          <a:noFill/>
          <a:ln w="9525">
            <a:noFill/>
            <a:miter lim="800000"/>
            <a:headEnd/>
            <a:tailEnd/>
          </a:ln>
        </p:spPr>
        <p:txBody>
          <a:bodyPr wrap="none">
            <a:spAutoFit/>
          </a:bodyPr>
          <a:lstStyle/>
          <a:p>
            <a:r>
              <a:rPr lang="en-US" sz="1200"/>
              <a:t>(1, 3)</a:t>
            </a:r>
          </a:p>
        </p:txBody>
      </p:sp>
      <p:sp>
        <p:nvSpPr>
          <p:cNvPr id="46108" name="Text Box 60"/>
          <p:cNvSpPr txBox="1">
            <a:spLocks noChangeArrowheads="1"/>
          </p:cNvSpPr>
          <p:nvPr/>
        </p:nvSpPr>
        <p:spPr bwMode="auto">
          <a:xfrm>
            <a:off x="6165850" y="1173163"/>
            <a:ext cx="709613" cy="274637"/>
          </a:xfrm>
          <a:prstGeom prst="rect">
            <a:avLst/>
          </a:prstGeom>
          <a:noFill/>
          <a:ln w="9525">
            <a:noFill/>
            <a:miter lim="800000"/>
            <a:headEnd/>
            <a:tailEnd/>
          </a:ln>
        </p:spPr>
        <p:txBody>
          <a:bodyPr wrap="none">
            <a:spAutoFit/>
          </a:bodyPr>
          <a:lstStyle/>
          <a:p>
            <a:r>
              <a:rPr lang="en-US" sz="1200"/>
              <a:t>(1, 2, 5)</a:t>
            </a:r>
          </a:p>
        </p:txBody>
      </p:sp>
      <p:sp>
        <p:nvSpPr>
          <p:cNvPr id="46109" name="Text Box 61"/>
          <p:cNvSpPr txBox="1">
            <a:spLocks noChangeArrowheads="1"/>
          </p:cNvSpPr>
          <p:nvPr/>
        </p:nvSpPr>
        <p:spPr bwMode="auto">
          <a:xfrm>
            <a:off x="4489450" y="1249363"/>
            <a:ext cx="709613" cy="274637"/>
          </a:xfrm>
          <a:prstGeom prst="rect">
            <a:avLst/>
          </a:prstGeom>
          <a:noFill/>
          <a:ln w="9525">
            <a:noFill/>
            <a:miter lim="800000"/>
            <a:headEnd/>
            <a:tailEnd/>
          </a:ln>
        </p:spPr>
        <p:txBody>
          <a:bodyPr wrap="none">
            <a:spAutoFit/>
          </a:bodyPr>
          <a:lstStyle/>
          <a:p>
            <a:r>
              <a:rPr lang="en-US" sz="1200"/>
              <a:t>(1, 2, 5)</a:t>
            </a:r>
          </a:p>
        </p:txBody>
      </p:sp>
      <p:sp>
        <p:nvSpPr>
          <p:cNvPr id="46110" name="Text Box 62"/>
          <p:cNvSpPr txBox="1">
            <a:spLocks noChangeArrowheads="1"/>
          </p:cNvSpPr>
          <p:nvPr/>
        </p:nvSpPr>
        <p:spPr bwMode="auto">
          <a:xfrm>
            <a:off x="4870450" y="2163763"/>
            <a:ext cx="539750" cy="274637"/>
          </a:xfrm>
          <a:prstGeom prst="rect">
            <a:avLst/>
          </a:prstGeom>
          <a:noFill/>
          <a:ln w="9525">
            <a:noFill/>
            <a:miter lim="800000"/>
            <a:headEnd/>
            <a:tailEnd/>
          </a:ln>
        </p:spPr>
        <p:txBody>
          <a:bodyPr wrap="none">
            <a:spAutoFit/>
          </a:bodyPr>
          <a:lstStyle/>
          <a:p>
            <a:r>
              <a:rPr lang="en-US" sz="1200"/>
              <a:t>(1, 4)</a:t>
            </a:r>
          </a:p>
        </p:txBody>
      </p:sp>
      <p:sp>
        <p:nvSpPr>
          <p:cNvPr id="46111" name="Text Box 63"/>
          <p:cNvSpPr txBox="1">
            <a:spLocks noChangeArrowheads="1"/>
          </p:cNvSpPr>
          <p:nvPr/>
        </p:nvSpPr>
        <p:spPr bwMode="auto">
          <a:xfrm>
            <a:off x="6019800" y="2819400"/>
            <a:ext cx="709613" cy="274638"/>
          </a:xfrm>
          <a:prstGeom prst="rect">
            <a:avLst/>
          </a:prstGeom>
          <a:noFill/>
          <a:ln w="9525">
            <a:noFill/>
            <a:miter lim="800000"/>
            <a:headEnd/>
            <a:tailEnd/>
          </a:ln>
        </p:spPr>
        <p:txBody>
          <a:bodyPr wrap="none">
            <a:spAutoFit/>
          </a:bodyPr>
          <a:lstStyle/>
          <a:p>
            <a:r>
              <a:rPr lang="en-US" sz="1200"/>
              <a:t>(1, 3, 6)</a:t>
            </a:r>
          </a:p>
        </p:txBody>
      </p:sp>
      <p:sp>
        <p:nvSpPr>
          <p:cNvPr id="46112" name="Text Box 64"/>
          <p:cNvSpPr txBox="1">
            <a:spLocks noChangeArrowheads="1"/>
          </p:cNvSpPr>
          <p:nvPr/>
        </p:nvSpPr>
        <p:spPr bwMode="auto">
          <a:xfrm>
            <a:off x="6172200" y="5592763"/>
            <a:ext cx="879475" cy="274637"/>
          </a:xfrm>
          <a:prstGeom prst="rect">
            <a:avLst/>
          </a:prstGeom>
          <a:noFill/>
          <a:ln w="9525">
            <a:noFill/>
            <a:miter lim="800000"/>
            <a:headEnd/>
            <a:tailEnd/>
          </a:ln>
        </p:spPr>
        <p:txBody>
          <a:bodyPr wrap="none">
            <a:spAutoFit/>
          </a:bodyPr>
          <a:lstStyle/>
          <a:p>
            <a:r>
              <a:rPr lang="en-US" sz="1200"/>
              <a:t>(1, 3, 6, 7)</a:t>
            </a:r>
          </a:p>
        </p:txBody>
      </p:sp>
      <p:sp>
        <p:nvSpPr>
          <p:cNvPr id="46113" name="Text Box 65"/>
          <p:cNvSpPr txBox="1">
            <a:spLocks noChangeArrowheads="1"/>
          </p:cNvSpPr>
          <p:nvPr/>
        </p:nvSpPr>
        <p:spPr bwMode="auto">
          <a:xfrm>
            <a:off x="4267200" y="6126163"/>
            <a:ext cx="922338" cy="274637"/>
          </a:xfrm>
          <a:prstGeom prst="rect">
            <a:avLst/>
          </a:prstGeom>
          <a:noFill/>
          <a:ln w="9525">
            <a:noFill/>
            <a:miter lim="800000"/>
            <a:headEnd/>
            <a:tailEnd/>
          </a:ln>
        </p:spPr>
        <p:txBody>
          <a:bodyPr wrap="none">
            <a:spAutoFit/>
          </a:bodyPr>
          <a:lstStyle/>
          <a:p>
            <a:r>
              <a:rPr lang="en-US" sz="1200"/>
              <a:t>(1, 3, 6,  7)</a:t>
            </a:r>
          </a:p>
        </p:txBody>
      </p:sp>
      <p:sp>
        <p:nvSpPr>
          <p:cNvPr id="46114" name="Text Box 66"/>
          <p:cNvSpPr txBox="1">
            <a:spLocks noChangeArrowheads="1"/>
          </p:cNvSpPr>
          <p:nvPr/>
        </p:nvSpPr>
        <p:spPr bwMode="auto">
          <a:xfrm>
            <a:off x="1828800" y="5440363"/>
            <a:ext cx="879475" cy="274637"/>
          </a:xfrm>
          <a:prstGeom prst="rect">
            <a:avLst/>
          </a:prstGeom>
          <a:noFill/>
          <a:ln w="9525">
            <a:noFill/>
            <a:miter lim="800000"/>
            <a:headEnd/>
            <a:tailEnd/>
          </a:ln>
        </p:spPr>
        <p:txBody>
          <a:bodyPr wrap="none">
            <a:spAutoFit/>
          </a:bodyPr>
          <a:lstStyle/>
          <a:p>
            <a:r>
              <a:rPr lang="en-US" sz="1200"/>
              <a:t>(1, 3, 6, 7)</a:t>
            </a:r>
          </a:p>
        </p:txBody>
      </p:sp>
      <p:sp>
        <p:nvSpPr>
          <p:cNvPr id="46115" name="Text Box 67"/>
          <p:cNvSpPr txBox="1">
            <a:spLocks noChangeArrowheads="1"/>
          </p:cNvSpPr>
          <p:nvPr/>
        </p:nvSpPr>
        <p:spPr bwMode="auto">
          <a:xfrm>
            <a:off x="5775325" y="3059113"/>
            <a:ext cx="2387600" cy="517525"/>
          </a:xfrm>
          <a:prstGeom prst="rect">
            <a:avLst/>
          </a:prstGeom>
          <a:noFill/>
          <a:ln w="9525">
            <a:noFill/>
            <a:miter lim="800000"/>
            <a:headEnd/>
            <a:tailEnd/>
          </a:ln>
        </p:spPr>
        <p:txBody>
          <a:bodyPr wrap="none">
            <a:spAutoFit/>
          </a:bodyPr>
          <a:lstStyle/>
          <a:p>
            <a:r>
              <a:rPr lang="en-US" sz="1400"/>
              <a:t>Intermediate node caches</a:t>
            </a:r>
          </a:p>
          <a:p>
            <a:r>
              <a:rPr lang="en-US" sz="1400"/>
              <a:t>source route in the packet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36638" y="152400"/>
            <a:ext cx="7802562" cy="755650"/>
          </a:xfrm>
        </p:spPr>
        <p:txBody>
          <a:bodyPr/>
          <a:lstStyle/>
          <a:p>
            <a:r>
              <a:rPr lang="en-US" smtClean="0"/>
              <a:t>Dynamic Source Routing</a:t>
            </a:r>
            <a:br>
              <a:rPr lang="en-US" smtClean="0"/>
            </a:br>
            <a:r>
              <a:rPr lang="en-US" sz="2400" i="1" smtClean="0">
                <a:solidFill>
                  <a:schemeClr val="accent1"/>
                </a:solidFill>
              </a:rPr>
              <a:t>Route Maintenance</a:t>
            </a:r>
            <a:r>
              <a:rPr lang="en-US" sz="2400" i="1" smtClean="0"/>
              <a:t> </a:t>
            </a:r>
          </a:p>
        </p:txBody>
      </p:sp>
      <p:sp>
        <p:nvSpPr>
          <p:cNvPr id="47107" name="Rectangle 3"/>
          <p:cNvSpPr>
            <a:spLocks noGrp="1" noChangeArrowheads="1"/>
          </p:cNvSpPr>
          <p:nvPr>
            <p:ph type="body" idx="1"/>
          </p:nvPr>
        </p:nvSpPr>
        <p:spPr>
          <a:xfrm>
            <a:off x="1036638" y="1219200"/>
            <a:ext cx="7413625" cy="4183063"/>
          </a:xfrm>
        </p:spPr>
        <p:txBody>
          <a:bodyPr/>
          <a:lstStyle/>
          <a:p>
            <a:r>
              <a:rPr lang="en-US" sz="2000" smtClean="0"/>
              <a:t>Each node along a route is responsible for detecting failure of the part of the route that goes through it</a:t>
            </a:r>
          </a:p>
          <a:p>
            <a:endParaRPr lang="en-US" sz="2000" smtClean="0"/>
          </a:p>
          <a:p>
            <a:r>
              <a:rPr lang="en-US" sz="2000" smtClean="0"/>
              <a:t>Upon detecting a broken link, it informs the source</a:t>
            </a:r>
          </a:p>
          <a:p>
            <a:endParaRPr lang="en-US" sz="2000" smtClean="0"/>
          </a:p>
          <a:p>
            <a:r>
              <a:rPr lang="en-US" sz="2000" smtClean="0"/>
              <a:t>Source deletes any route in its cache that uses the broken link</a:t>
            </a:r>
          </a:p>
          <a:p>
            <a:endParaRPr lang="en-US" sz="2000" smtClean="0"/>
          </a:p>
          <a:p>
            <a:r>
              <a:rPr lang="en-US" sz="2000" smtClean="0"/>
              <a:t>Source may re-initiate the route discovery procedure to find a new route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36638" y="152400"/>
            <a:ext cx="7802562" cy="755650"/>
          </a:xfrm>
        </p:spPr>
        <p:txBody>
          <a:bodyPr/>
          <a:lstStyle/>
          <a:p>
            <a:r>
              <a:rPr lang="en-US" u="sng" smtClean="0"/>
              <a:t>A</a:t>
            </a:r>
            <a:r>
              <a:rPr lang="en-US" smtClean="0"/>
              <a:t>d-Hoc </a:t>
            </a:r>
            <a:r>
              <a:rPr lang="en-US" u="sng" smtClean="0"/>
              <a:t>O</a:t>
            </a:r>
            <a:r>
              <a:rPr lang="en-US" smtClean="0"/>
              <a:t>n-Demand </a:t>
            </a:r>
            <a:r>
              <a:rPr lang="en-US" u="sng" smtClean="0"/>
              <a:t>D</a:t>
            </a:r>
            <a:r>
              <a:rPr lang="en-US" smtClean="0"/>
              <a:t>istance </a:t>
            </a:r>
            <a:r>
              <a:rPr lang="en-US" u="sng" smtClean="0"/>
              <a:t>V</a:t>
            </a:r>
            <a:r>
              <a:rPr lang="en-US" smtClean="0"/>
              <a:t>ector Routing (AODV)</a:t>
            </a:r>
          </a:p>
        </p:txBody>
      </p:sp>
      <p:sp>
        <p:nvSpPr>
          <p:cNvPr id="48131" name="Rectangle 3"/>
          <p:cNvSpPr>
            <a:spLocks noGrp="1" noChangeArrowheads="1"/>
          </p:cNvSpPr>
          <p:nvPr>
            <p:ph type="body" idx="1"/>
          </p:nvPr>
        </p:nvSpPr>
        <p:spPr>
          <a:xfrm>
            <a:off x="1036638" y="1219200"/>
            <a:ext cx="7413625" cy="4183063"/>
          </a:xfrm>
        </p:spPr>
        <p:txBody>
          <a:bodyPr/>
          <a:lstStyle/>
          <a:p>
            <a:r>
              <a:rPr lang="en-US" sz="2000" smtClean="0">
                <a:solidFill>
                  <a:srgbClr val="FF0000"/>
                </a:solidFill>
              </a:rPr>
              <a:t>Distance-vector </a:t>
            </a:r>
            <a:r>
              <a:rPr lang="en-US" sz="2000" smtClean="0"/>
              <a:t>routing used on an on-demand fashion</a:t>
            </a:r>
          </a:p>
          <a:p>
            <a:endParaRPr lang="en-US" sz="2000" smtClean="0"/>
          </a:p>
          <a:p>
            <a:r>
              <a:rPr lang="en-US" sz="2000" smtClean="0"/>
              <a:t>Node search for a route to a destination only when it needs to send packets to the destination and does not already have a route to the destination</a:t>
            </a:r>
          </a:p>
          <a:p>
            <a:endParaRPr lang="en-US" sz="2000" smtClean="0"/>
          </a:p>
          <a:p>
            <a:r>
              <a:rPr lang="en-US" sz="2000" smtClean="0"/>
              <a:t>Node keeps </a:t>
            </a:r>
            <a:r>
              <a:rPr lang="en-US" sz="2000" smtClean="0">
                <a:solidFill>
                  <a:srgbClr val="FF0000"/>
                </a:solidFill>
              </a:rPr>
              <a:t>active routes </a:t>
            </a:r>
            <a:r>
              <a:rPr lang="en-US" sz="2000" smtClean="0"/>
              <a:t>in the same manner as in traditional routing tables: &lt;destination, next hop&gt;</a:t>
            </a:r>
          </a:p>
          <a:p>
            <a:pPr lvl="1"/>
            <a:r>
              <a:rPr lang="en-US" sz="2000" smtClean="0"/>
              <a:t>An active route is one over which at least one packet has been forwarded over the past active timeout period</a:t>
            </a:r>
          </a:p>
          <a:p>
            <a:endParaRPr lang="en-US" sz="2000" smtClean="0"/>
          </a:p>
          <a:p>
            <a:r>
              <a:rPr lang="en-US" sz="2000" smtClean="0"/>
              <a:t>Two main operations</a:t>
            </a:r>
          </a:p>
          <a:p>
            <a:pPr lvl="1"/>
            <a:r>
              <a:rPr lang="en-US" sz="2000" smtClean="0"/>
              <a:t>Route discovery</a:t>
            </a:r>
          </a:p>
          <a:p>
            <a:pPr lvl="1"/>
            <a:r>
              <a:rPr lang="en-US" sz="2000" smtClean="0"/>
              <a:t>Route maintenance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36638" y="152400"/>
            <a:ext cx="7802562" cy="457200"/>
          </a:xfrm>
        </p:spPr>
        <p:txBody>
          <a:bodyPr/>
          <a:lstStyle/>
          <a:p>
            <a:r>
              <a:rPr lang="en-US" smtClean="0"/>
              <a:t>AODV</a:t>
            </a:r>
            <a:br>
              <a:rPr lang="en-US" smtClean="0"/>
            </a:br>
            <a:r>
              <a:rPr lang="en-US" sz="2400" i="1" smtClean="0">
                <a:solidFill>
                  <a:schemeClr val="accent1"/>
                </a:solidFill>
              </a:rPr>
              <a:t>Route Discovery</a:t>
            </a:r>
          </a:p>
        </p:txBody>
      </p:sp>
      <p:sp>
        <p:nvSpPr>
          <p:cNvPr id="49155" name="Rectangle 3"/>
          <p:cNvSpPr>
            <a:spLocks noGrp="1" noChangeArrowheads="1"/>
          </p:cNvSpPr>
          <p:nvPr>
            <p:ph type="body" idx="1"/>
          </p:nvPr>
        </p:nvSpPr>
        <p:spPr>
          <a:xfrm>
            <a:off x="1036638" y="1143000"/>
            <a:ext cx="7413625" cy="4259263"/>
          </a:xfrm>
        </p:spPr>
        <p:txBody>
          <a:bodyPr/>
          <a:lstStyle/>
          <a:p>
            <a:r>
              <a:rPr lang="en-US" sz="2000" smtClean="0"/>
              <a:t>To find a route to the destination, the source broadcasts a </a:t>
            </a:r>
            <a:r>
              <a:rPr lang="en-US" sz="2000" smtClean="0">
                <a:solidFill>
                  <a:srgbClr val="FF0000"/>
                </a:solidFill>
              </a:rPr>
              <a:t>Route Request</a:t>
            </a:r>
            <a:r>
              <a:rPr lang="en-US" sz="2000" smtClean="0"/>
              <a:t> packet to all its neighbors, which in turn broadcast the Route Request to their neighbors until the Route Request reaches </a:t>
            </a:r>
          </a:p>
          <a:p>
            <a:pPr lvl="1"/>
            <a:r>
              <a:rPr lang="en-US" smtClean="0"/>
              <a:t>The destination, or</a:t>
            </a:r>
          </a:p>
          <a:p>
            <a:pPr lvl="1"/>
            <a:r>
              <a:rPr lang="en-US" smtClean="0"/>
              <a:t>An intermediate node that has an up-to-date route to the destination</a:t>
            </a:r>
          </a:p>
          <a:p>
            <a:pPr lvl="1"/>
            <a:endParaRPr lang="en-US" smtClean="0"/>
          </a:p>
          <a:p>
            <a:r>
              <a:rPr lang="en-US" sz="2000" smtClean="0"/>
              <a:t>To avoid route loops, a node discards a Route Request that it has already seen. </a:t>
            </a:r>
          </a:p>
          <a:p>
            <a:pPr lvl="1"/>
            <a:r>
              <a:rPr lang="en-US" smtClean="0"/>
              <a:t>Route Request packets identified by sequence numbers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036638" y="152400"/>
            <a:ext cx="7412037" cy="755650"/>
          </a:xfrm>
        </p:spPr>
        <p:txBody>
          <a:bodyPr/>
          <a:lstStyle/>
          <a:p>
            <a:r>
              <a:rPr lang="en-US" smtClean="0"/>
              <a:t>AODV</a:t>
            </a:r>
            <a:br>
              <a:rPr lang="en-US" smtClean="0"/>
            </a:br>
            <a:r>
              <a:rPr lang="en-US" sz="2400" i="1" smtClean="0">
                <a:solidFill>
                  <a:schemeClr val="accent1"/>
                </a:solidFill>
              </a:rPr>
              <a:t>Route Discovery</a:t>
            </a:r>
          </a:p>
        </p:txBody>
      </p:sp>
      <p:sp>
        <p:nvSpPr>
          <p:cNvPr id="50179" name="Rectangle 3"/>
          <p:cNvSpPr>
            <a:spLocks noGrp="1" noChangeArrowheads="1"/>
          </p:cNvSpPr>
          <p:nvPr>
            <p:ph type="body" idx="1"/>
          </p:nvPr>
        </p:nvSpPr>
        <p:spPr>
          <a:xfrm>
            <a:off x="1036638" y="1219200"/>
            <a:ext cx="7413625" cy="4183063"/>
          </a:xfrm>
        </p:spPr>
        <p:txBody>
          <a:bodyPr/>
          <a:lstStyle/>
          <a:p>
            <a:r>
              <a:rPr lang="en-US" sz="2000" smtClean="0"/>
              <a:t>Destination or an intermediate node with a route to the destination unicasts a </a:t>
            </a:r>
            <a:r>
              <a:rPr lang="en-US" sz="2000" smtClean="0">
                <a:solidFill>
                  <a:srgbClr val="FF0000"/>
                </a:solidFill>
              </a:rPr>
              <a:t>Route Reply</a:t>
            </a:r>
            <a:r>
              <a:rPr lang="en-US" sz="2000" smtClean="0"/>
              <a:t> packet back to the source along a reserve direction of the path traveled by the Route Request</a:t>
            </a:r>
          </a:p>
          <a:p>
            <a:endParaRPr lang="en-US" sz="2000" smtClean="0"/>
          </a:p>
          <a:p>
            <a:r>
              <a:rPr lang="en-US" sz="2000" smtClean="0"/>
              <a:t>To construct the reverse path, a node records the neighbor from which the first copy of each Route Request came</a:t>
            </a:r>
          </a:p>
          <a:p>
            <a:endParaRPr lang="en-US" sz="2000" smtClean="0"/>
          </a:p>
          <a:p>
            <a:r>
              <a:rPr lang="en-US" sz="2000" smtClean="0"/>
              <a:t>As the Route Reply travels back to the source, the nodes along the way enter the forward route into their routing tables, forming a forward route from the source to the destination</a:t>
            </a:r>
          </a:p>
          <a:p>
            <a:endParaRPr 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036638" y="152400"/>
            <a:ext cx="7412037" cy="755650"/>
          </a:xfrm>
        </p:spPr>
        <p:txBody>
          <a:bodyPr/>
          <a:lstStyle/>
          <a:p>
            <a:r>
              <a:rPr lang="en-US" smtClean="0"/>
              <a:t>AODV</a:t>
            </a:r>
            <a:br>
              <a:rPr lang="en-US" smtClean="0"/>
            </a:br>
            <a:r>
              <a:rPr lang="en-US" sz="2400" i="1" smtClean="0">
                <a:solidFill>
                  <a:schemeClr val="accent1"/>
                </a:solidFill>
              </a:rPr>
              <a:t>Route Discovery</a:t>
            </a:r>
          </a:p>
        </p:txBody>
      </p:sp>
      <p:sp>
        <p:nvSpPr>
          <p:cNvPr id="51203" name="Rectangle 3"/>
          <p:cNvSpPr>
            <a:spLocks noGrp="1" noChangeArrowheads="1"/>
          </p:cNvSpPr>
          <p:nvPr>
            <p:ph type="body" idx="1"/>
          </p:nvPr>
        </p:nvSpPr>
        <p:spPr>
          <a:xfrm>
            <a:off x="1036638" y="1143000"/>
            <a:ext cx="7413625" cy="4259263"/>
          </a:xfrm>
        </p:spPr>
        <p:txBody>
          <a:bodyPr/>
          <a:lstStyle/>
          <a:p>
            <a:r>
              <a:rPr lang="en-US" sz="2000" smtClean="0"/>
              <a:t>To ensure most recent route is used and to help avoid routing loop, AODV uses a Destination Sequence Number</a:t>
            </a:r>
          </a:p>
          <a:p>
            <a:endParaRPr lang="en-US" sz="2000" smtClean="0"/>
          </a:p>
          <a:p>
            <a:r>
              <a:rPr lang="en-US" sz="2000" smtClean="0"/>
              <a:t>When the destination sends back the Route Reply packet, it assigns a Destination Sequence Number to the route and insert the Destination Sequence Number in the Route Reply.</a:t>
            </a:r>
          </a:p>
          <a:p>
            <a:endParaRPr lang="en-US" sz="2000" smtClean="0"/>
          </a:p>
          <a:p>
            <a:r>
              <a:rPr lang="en-US" sz="2000" smtClean="0"/>
              <a:t>As the Route Reply travels towards the source, each node along the way records the Destination Sequence Number for the route in its routing table as illustrated below</a:t>
            </a:r>
          </a:p>
          <a:p>
            <a:endParaRPr lang="en-US" smtClean="0"/>
          </a:p>
        </p:txBody>
      </p:sp>
      <p:sp>
        <p:nvSpPr>
          <p:cNvPr id="51204" name="Rectangle 4"/>
          <p:cNvSpPr>
            <a:spLocks noChangeArrowheads="1"/>
          </p:cNvSpPr>
          <p:nvPr/>
        </p:nvSpPr>
        <p:spPr bwMode="auto">
          <a:xfrm>
            <a:off x="1447800" y="5084763"/>
            <a:ext cx="1371600" cy="457200"/>
          </a:xfrm>
          <a:prstGeom prst="rect">
            <a:avLst/>
          </a:prstGeom>
          <a:noFill/>
          <a:ln w="9525">
            <a:solidFill>
              <a:schemeClr val="tx1"/>
            </a:solidFill>
            <a:miter lim="800000"/>
            <a:headEnd/>
            <a:tailEnd/>
          </a:ln>
        </p:spPr>
        <p:txBody>
          <a:bodyPr wrap="none" anchor="ctr"/>
          <a:lstStyle/>
          <a:p>
            <a:pPr algn="ctr"/>
            <a:r>
              <a:rPr lang="en-US" sz="1400"/>
              <a:t>Destination</a:t>
            </a:r>
          </a:p>
          <a:p>
            <a:pPr algn="ctr"/>
            <a:r>
              <a:rPr lang="en-US" sz="1400"/>
              <a:t>IP Address</a:t>
            </a:r>
          </a:p>
        </p:txBody>
      </p:sp>
      <p:sp>
        <p:nvSpPr>
          <p:cNvPr id="51205" name="Rectangle 5"/>
          <p:cNvSpPr>
            <a:spLocks noChangeArrowheads="1"/>
          </p:cNvSpPr>
          <p:nvPr/>
        </p:nvSpPr>
        <p:spPr bwMode="auto">
          <a:xfrm>
            <a:off x="2819400" y="5084763"/>
            <a:ext cx="1905000" cy="457200"/>
          </a:xfrm>
          <a:prstGeom prst="rect">
            <a:avLst/>
          </a:prstGeom>
          <a:noFill/>
          <a:ln w="9525">
            <a:solidFill>
              <a:schemeClr val="tx1"/>
            </a:solidFill>
            <a:miter lim="800000"/>
            <a:headEnd/>
            <a:tailEnd/>
          </a:ln>
        </p:spPr>
        <p:txBody>
          <a:bodyPr wrap="none" anchor="ctr"/>
          <a:lstStyle/>
          <a:p>
            <a:pPr algn="ctr"/>
            <a:r>
              <a:rPr lang="en-US" sz="1400">
                <a:solidFill>
                  <a:srgbClr val="FF0000"/>
                </a:solidFill>
              </a:rPr>
              <a:t>Destination</a:t>
            </a:r>
          </a:p>
          <a:p>
            <a:pPr algn="ctr"/>
            <a:r>
              <a:rPr lang="en-US" sz="1400">
                <a:solidFill>
                  <a:srgbClr val="FF0000"/>
                </a:solidFill>
              </a:rPr>
              <a:t>Sequence Number</a:t>
            </a:r>
            <a:endParaRPr lang="en-US">
              <a:solidFill>
                <a:srgbClr val="FF0000"/>
              </a:solidFill>
            </a:endParaRPr>
          </a:p>
        </p:txBody>
      </p:sp>
      <p:sp>
        <p:nvSpPr>
          <p:cNvPr id="51206" name="Rectangle 6"/>
          <p:cNvSpPr>
            <a:spLocks noChangeArrowheads="1"/>
          </p:cNvSpPr>
          <p:nvPr/>
        </p:nvSpPr>
        <p:spPr bwMode="auto">
          <a:xfrm>
            <a:off x="4724400" y="5084763"/>
            <a:ext cx="1066800" cy="457200"/>
          </a:xfrm>
          <a:prstGeom prst="rect">
            <a:avLst/>
          </a:prstGeom>
          <a:noFill/>
          <a:ln w="9525">
            <a:solidFill>
              <a:schemeClr val="tx1"/>
            </a:solidFill>
            <a:miter lim="800000"/>
            <a:headEnd/>
            <a:tailEnd/>
          </a:ln>
        </p:spPr>
        <p:txBody>
          <a:bodyPr wrap="none" anchor="ctr"/>
          <a:lstStyle/>
          <a:p>
            <a:pPr algn="ctr"/>
            <a:r>
              <a:rPr lang="en-US" sz="1400"/>
              <a:t>Hop Count</a:t>
            </a:r>
            <a:endParaRPr lang="en-US"/>
          </a:p>
        </p:txBody>
      </p:sp>
      <p:sp>
        <p:nvSpPr>
          <p:cNvPr id="51207" name="Rectangle 7"/>
          <p:cNvSpPr>
            <a:spLocks noChangeArrowheads="1"/>
          </p:cNvSpPr>
          <p:nvPr/>
        </p:nvSpPr>
        <p:spPr bwMode="auto">
          <a:xfrm>
            <a:off x="5791200" y="5084763"/>
            <a:ext cx="1066800" cy="457200"/>
          </a:xfrm>
          <a:prstGeom prst="rect">
            <a:avLst/>
          </a:prstGeom>
          <a:noFill/>
          <a:ln w="9525">
            <a:solidFill>
              <a:schemeClr val="tx1"/>
            </a:solidFill>
            <a:miter lim="800000"/>
            <a:headEnd/>
            <a:tailEnd/>
          </a:ln>
        </p:spPr>
        <p:txBody>
          <a:bodyPr wrap="none" anchor="ctr"/>
          <a:lstStyle/>
          <a:p>
            <a:pPr algn="ctr"/>
            <a:r>
              <a:rPr lang="en-US" sz="1400"/>
              <a:t>Next Hop</a:t>
            </a:r>
            <a:endParaRPr lang="en-US"/>
          </a:p>
        </p:txBody>
      </p:sp>
      <p:sp>
        <p:nvSpPr>
          <p:cNvPr id="51208" name="Rectangle 8"/>
          <p:cNvSpPr>
            <a:spLocks noChangeArrowheads="1"/>
          </p:cNvSpPr>
          <p:nvPr/>
        </p:nvSpPr>
        <p:spPr bwMode="auto">
          <a:xfrm>
            <a:off x="6858000" y="5084763"/>
            <a:ext cx="1066800" cy="457200"/>
          </a:xfrm>
          <a:prstGeom prst="rect">
            <a:avLst/>
          </a:prstGeom>
          <a:noFill/>
          <a:ln w="9525">
            <a:solidFill>
              <a:schemeClr val="tx1"/>
            </a:solidFill>
            <a:miter lim="800000"/>
            <a:headEnd/>
            <a:tailEnd/>
          </a:ln>
        </p:spPr>
        <p:txBody>
          <a:bodyPr wrap="none" anchor="ctr"/>
          <a:lstStyle/>
          <a:p>
            <a:pPr algn="ctr"/>
            <a:r>
              <a:rPr lang="en-US" sz="1400"/>
              <a:t>Lifetime</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36638" y="152400"/>
            <a:ext cx="7412037" cy="755650"/>
          </a:xfrm>
        </p:spPr>
        <p:txBody>
          <a:bodyPr/>
          <a:lstStyle/>
          <a:p>
            <a:r>
              <a:rPr lang="en-US" smtClean="0"/>
              <a:t>AODV Route Discovery Illustration</a:t>
            </a:r>
          </a:p>
        </p:txBody>
      </p:sp>
      <p:grpSp>
        <p:nvGrpSpPr>
          <p:cNvPr id="52227" name="Group 28"/>
          <p:cNvGrpSpPr>
            <a:grpSpLocks/>
          </p:cNvGrpSpPr>
          <p:nvPr/>
        </p:nvGrpSpPr>
        <p:grpSpPr bwMode="auto">
          <a:xfrm>
            <a:off x="2133600" y="838200"/>
            <a:ext cx="4648200" cy="2286000"/>
            <a:chOff x="1200" y="1008"/>
            <a:chExt cx="2160" cy="1152"/>
          </a:xfrm>
        </p:grpSpPr>
        <p:sp>
          <p:nvSpPr>
            <p:cNvPr id="52265" name="Oval 4"/>
            <p:cNvSpPr>
              <a:spLocks noChangeArrowheads="1"/>
            </p:cNvSpPr>
            <p:nvPr/>
          </p:nvSpPr>
          <p:spPr bwMode="auto">
            <a:xfrm>
              <a:off x="1728" y="1008"/>
              <a:ext cx="144" cy="144"/>
            </a:xfrm>
            <a:prstGeom prst="ellipse">
              <a:avLst/>
            </a:prstGeom>
            <a:noFill/>
            <a:ln w="9525">
              <a:solidFill>
                <a:schemeClr val="tx1"/>
              </a:solidFill>
              <a:round/>
              <a:headEnd/>
              <a:tailEnd/>
            </a:ln>
          </p:spPr>
          <p:txBody>
            <a:bodyPr wrap="none" anchor="ctr"/>
            <a:lstStyle/>
            <a:p>
              <a:pPr algn="ctr"/>
              <a:r>
                <a:rPr lang="en-US" sz="1200"/>
                <a:t>2</a:t>
              </a:r>
            </a:p>
          </p:txBody>
        </p:sp>
        <p:sp>
          <p:nvSpPr>
            <p:cNvPr id="52266" name="Oval 6"/>
            <p:cNvSpPr>
              <a:spLocks noChangeArrowheads="1"/>
            </p:cNvSpPr>
            <p:nvPr/>
          </p:nvSpPr>
          <p:spPr bwMode="auto">
            <a:xfrm>
              <a:off x="2736" y="1008"/>
              <a:ext cx="144" cy="144"/>
            </a:xfrm>
            <a:prstGeom prst="ellipse">
              <a:avLst/>
            </a:prstGeom>
            <a:noFill/>
            <a:ln w="9525">
              <a:solidFill>
                <a:schemeClr val="tx1"/>
              </a:solidFill>
              <a:round/>
              <a:headEnd/>
              <a:tailEnd/>
            </a:ln>
          </p:spPr>
          <p:txBody>
            <a:bodyPr wrap="none" anchor="ctr"/>
            <a:lstStyle/>
            <a:p>
              <a:pPr algn="ctr"/>
              <a:r>
                <a:rPr lang="en-US" sz="1200"/>
                <a:t>5</a:t>
              </a:r>
            </a:p>
          </p:txBody>
        </p:sp>
        <p:sp>
          <p:nvSpPr>
            <p:cNvPr id="52267" name="Oval 8"/>
            <p:cNvSpPr>
              <a:spLocks noChangeArrowheads="1"/>
            </p:cNvSpPr>
            <p:nvPr/>
          </p:nvSpPr>
          <p:spPr bwMode="auto">
            <a:xfrm>
              <a:off x="1200" y="1536"/>
              <a:ext cx="144" cy="144"/>
            </a:xfrm>
            <a:prstGeom prst="ellipse">
              <a:avLst/>
            </a:prstGeom>
            <a:noFill/>
            <a:ln w="9525">
              <a:solidFill>
                <a:schemeClr val="tx1"/>
              </a:solidFill>
              <a:round/>
              <a:headEnd/>
              <a:tailEnd/>
            </a:ln>
          </p:spPr>
          <p:txBody>
            <a:bodyPr wrap="none" anchor="ctr"/>
            <a:lstStyle/>
            <a:p>
              <a:pPr algn="ctr"/>
              <a:r>
                <a:rPr lang="en-US" sz="1200"/>
                <a:t>1</a:t>
              </a:r>
            </a:p>
          </p:txBody>
        </p:sp>
        <p:sp>
          <p:nvSpPr>
            <p:cNvPr id="52268" name="Oval 9"/>
            <p:cNvSpPr>
              <a:spLocks noChangeArrowheads="1"/>
            </p:cNvSpPr>
            <p:nvPr/>
          </p:nvSpPr>
          <p:spPr bwMode="auto">
            <a:xfrm>
              <a:off x="2208" y="1536"/>
              <a:ext cx="144" cy="144"/>
            </a:xfrm>
            <a:prstGeom prst="ellipse">
              <a:avLst/>
            </a:prstGeom>
            <a:noFill/>
            <a:ln w="9525">
              <a:solidFill>
                <a:schemeClr val="tx1"/>
              </a:solidFill>
              <a:round/>
              <a:headEnd/>
              <a:tailEnd/>
            </a:ln>
          </p:spPr>
          <p:txBody>
            <a:bodyPr wrap="none" anchor="ctr"/>
            <a:lstStyle/>
            <a:p>
              <a:pPr algn="ctr"/>
              <a:r>
                <a:rPr lang="en-US" sz="1200"/>
                <a:t>4</a:t>
              </a:r>
            </a:p>
          </p:txBody>
        </p:sp>
        <p:sp>
          <p:nvSpPr>
            <p:cNvPr id="52269" name="Oval 11"/>
            <p:cNvSpPr>
              <a:spLocks noChangeArrowheads="1"/>
            </p:cNvSpPr>
            <p:nvPr/>
          </p:nvSpPr>
          <p:spPr bwMode="auto">
            <a:xfrm>
              <a:off x="3216" y="1536"/>
              <a:ext cx="144" cy="144"/>
            </a:xfrm>
            <a:prstGeom prst="ellipse">
              <a:avLst/>
            </a:prstGeom>
            <a:noFill/>
            <a:ln w="9525">
              <a:solidFill>
                <a:schemeClr val="tx1"/>
              </a:solidFill>
              <a:round/>
              <a:headEnd/>
              <a:tailEnd/>
            </a:ln>
          </p:spPr>
          <p:txBody>
            <a:bodyPr wrap="none" anchor="ctr"/>
            <a:lstStyle/>
            <a:p>
              <a:pPr algn="ctr"/>
              <a:r>
                <a:rPr lang="en-US" sz="1200"/>
                <a:t>7</a:t>
              </a:r>
            </a:p>
          </p:txBody>
        </p:sp>
        <p:sp>
          <p:nvSpPr>
            <p:cNvPr id="52270" name="Oval 13"/>
            <p:cNvSpPr>
              <a:spLocks noChangeArrowheads="1"/>
            </p:cNvSpPr>
            <p:nvPr/>
          </p:nvSpPr>
          <p:spPr bwMode="auto">
            <a:xfrm>
              <a:off x="1728" y="2016"/>
              <a:ext cx="144" cy="144"/>
            </a:xfrm>
            <a:prstGeom prst="ellipse">
              <a:avLst/>
            </a:prstGeom>
            <a:noFill/>
            <a:ln w="9525">
              <a:solidFill>
                <a:schemeClr val="tx1"/>
              </a:solidFill>
              <a:round/>
              <a:headEnd/>
              <a:tailEnd/>
            </a:ln>
          </p:spPr>
          <p:txBody>
            <a:bodyPr wrap="none" anchor="ctr"/>
            <a:lstStyle/>
            <a:p>
              <a:pPr algn="ctr"/>
              <a:r>
                <a:rPr lang="en-US" sz="1200"/>
                <a:t>3</a:t>
              </a:r>
            </a:p>
          </p:txBody>
        </p:sp>
        <p:sp>
          <p:nvSpPr>
            <p:cNvPr id="52271" name="Oval 14"/>
            <p:cNvSpPr>
              <a:spLocks noChangeArrowheads="1"/>
            </p:cNvSpPr>
            <p:nvPr/>
          </p:nvSpPr>
          <p:spPr bwMode="auto">
            <a:xfrm>
              <a:off x="2736" y="2016"/>
              <a:ext cx="144" cy="144"/>
            </a:xfrm>
            <a:prstGeom prst="ellipse">
              <a:avLst/>
            </a:prstGeom>
            <a:noFill/>
            <a:ln w="9525">
              <a:solidFill>
                <a:schemeClr val="tx1"/>
              </a:solidFill>
              <a:round/>
              <a:headEnd/>
              <a:tailEnd/>
            </a:ln>
          </p:spPr>
          <p:txBody>
            <a:bodyPr wrap="none" anchor="ctr"/>
            <a:lstStyle/>
            <a:p>
              <a:pPr algn="ctr"/>
              <a:r>
                <a:rPr lang="en-US" sz="1200"/>
                <a:t>6</a:t>
              </a:r>
            </a:p>
          </p:txBody>
        </p:sp>
        <p:sp>
          <p:nvSpPr>
            <p:cNvPr id="52272" name="Line 19"/>
            <p:cNvSpPr>
              <a:spLocks noChangeShapeType="1"/>
            </p:cNvSpPr>
            <p:nvPr/>
          </p:nvSpPr>
          <p:spPr bwMode="auto">
            <a:xfrm flipV="1">
              <a:off x="1344" y="1152"/>
              <a:ext cx="384" cy="384"/>
            </a:xfrm>
            <a:prstGeom prst="line">
              <a:avLst/>
            </a:prstGeom>
            <a:noFill/>
            <a:ln w="9525">
              <a:solidFill>
                <a:schemeClr val="tx1"/>
              </a:solidFill>
              <a:round/>
              <a:headEnd/>
              <a:tailEnd/>
            </a:ln>
          </p:spPr>
          <p:txBody>
            <a:bodyPr/>
            <a:lstStyle/>
            <a:p>
              <a:endParaRPr lang="en-US"/>
            </a:p>
          </p:txBody>
        </p:sp>
        <p:sp>
          <p:nvSpPr>
            <p:cNvPr id="52273" name="Line 20"/>
            <p:cNvSpPr>
              <a:spLocks noChangeShapeType="1"/>
            </p:cNvSpPr>
            <p:nvPr/>
          </p:nvSpPr>
          <p:spPr bwMode="auto">
            <a:xfrm>
              <a:off x="1296" y="1680"/>
              <a:ext cx="432" cy="432"/>
            </a:xfrm>
            <a:prstGeom prst="line">
              <a:avLst/>
            </a:prstGeom>
            <a:noFill/>
            <a:ln w="9525">
              <a:solidFill>
                <a:schemeClr val="tx1"/>
              </a:solidFill>
              <a:round/>
              <a:headEnd/>
              <a:tailEnd/>
            </a:ln>
          </p:spPr>
          <p:txBody>
            <a:bodyPr/>
            <a:lstStyle/>
            <a:p>
              <a:endParaRPr lang="en-US"/>
            </a:p>
          </p:txBody>
        </p:sp>
        <p:sp>
          <p:nvSpPr>
            <p:cNvPr id="52274" name="Line 21"/>
            <p:cNvSpPr>
              <a:spLocks noChangeShapeType="1"/>
            </p:cNvSpPr>
            <p:nvPr/>
          </p:nvSpPr>
          <p:spPr bwMode="auto">
            <a:xfrm>
              <a:off x="1344" y="1632"/>
              <a:ext cx="864" cy="0"/>
            </a:xfrm>
            <a:prstGeom prst="line">
              <a:avLst/>
            </a:prstGeom>
            <a:noFill/>
            <a:ln w="9525">
              <a:solidFill>
                <a:schemeClr val="tx1"/>
              </a:solidFill>
              <a:round/>
              <a:headEnd/>
              <a:tailEnd/>
            </a:ln>
          </p:spPr>
          <p:txBody>
            <a:bodyPr/>
            <a:lstStyle/>
            <a:p>
              <a:endParaRPr lang="en-US"/>
            </a:p>
          </p:txBody>
        </p:sp>
        <p:sp>
          <p:nvSpPr>
            <p:cNvPr id="52275" name="Line 22"/>
            <p:cNvSpPr>
              <a:spLocks noChangeShapeType="1"/>
            </p:cNvSpPr>
            <p:nvPr/>
          </p:nvSpPr>
          <p:spPr bwMode="auto">
            <a:xfrm>
              <a:off x="1872" y="1104"/>
              <a:ext cx="864" cy="0"/>
            </a:xfrm>
            <a:prstGeom prst="line">
              <a:avLst/>
            </a:prstGeom>
            <a:noFill/>
            <a:ln w="9525">
              <a:solidFill>
                <a:schemeClr val="tx1"/>
              </a:solidFill>
              <a:round/>
              <a:headEnd/>
              <a:tailEnd/>
            </a:ln>
          </p:spPr>
          <p:txBody>
            <a:bodyPr/>
            <a:lstStyle/>
            <a:p>
              <a:endParaRPr lang="en-US"/>
            </a:p>
          </p:txBody>
        </p:sp>
        <p:sp>
          <p:nvSpPr>
            <p:cNvPr id="52276" name="Line 23"/>
            <p:cNvSpPr>
              <a:spLocks noChangeShapeType="1"/>
            </p:cNvSpPr>
            <p:nvPr/>
          </p:nvSpPr>
          <p:spPr bwMode="auto">
            <a:xfrm>
              <a:off x="1872" y="2112"/>
              <a:ext cx="864" cy="0"/>
            </a:xfrm>
            <a:prstGeom prst="line">
              <a:avLst/>
            </a:prstGeom>
            <a:noFill/>
            <a:ln w="9525">
              <a:solidFill>
                <a:schemeClr val="tx1"/>
              </a:solidFill>
              <a:round/>
              <a:headEnd/>
              <a:tailEnd/>
            </a:ln>
          </p:spPr>
          <p:txBody>
            <a:bodyPr/>
            <a:lstStyle/>
            <a:p>
              <a:endParaRPr lang="en-US"/>
            </a:p>
          </p:txBody>
        </p:sp>
        <p:sp>
          <p:nvSpPr>
            <p:cNvPr id="52277" name="Line 24"/>
            <p:cNvSpPr>
              <a:spLocks noChangeShapeType="1"/>
            </p:cNvSpPr>
            <p:nvPr/>
          </p:nvSpPr>
          <p:spPr bwMode="auto">
            <a:xfrm flipV="1">
              <a:off x="2352" y="1152"/>
              <a:ext cx="432" cy="432"/>
            </a:xfrm>
            <a:prstGeom prst="line">
              <a:avLst/>
            </a:prstGeom>
            <a:noFill/>
            <a:ln w="9525">
              <a:solidFill>
                <a:schemeClr val="tx1"/>
              </a:solidFill>
              <a:round/>
              <a:headEnd/>
              <a:tailEnd/>
            </a:ln>
          </p:spPr>
          <p:txBody>
            <a:bodyPr/>
            <a:lstStyle/>
            <a:p>
              <a:endParaRPr lang="en-US"/>
            </a:p>
          </p:txBody>
        </p:sp>
        <p:sp>
          <p:nvSpPr>
            <p:cNvPr id="52278" name="Line 25"/>
            <p:cNvSpPr>
              <a:spLocks noChangeShapeType="1"/>
            </p:cNvSpPr>
            <p:nvPr/>
          </p:nvSpPr>
          <p:spPr bwMode="auto">
            <a:xfrm>
              <a:off x="2880" y="1104"/>
              <a:ext cx="384" cy="432"/>
            </a:xfrm>
            <a:prstGeom prst="line">
              <a:avLst/>
            </a:prstGeom>
            <a:noFill/>
            <a:ln w="9525">
              <a:solidFill>
                <a:schemeClr val="tx1"/>
              </a:solidFill>
              <a:round/>
              <a:headEnd/>
              <a:tailEnd/>
            </a:ln>
          </p:spPr>
          <p:txBody>
            <a:bodyPr/>
            <a:lstStyle/>
            <a:p>
              <a:endParaRPr lang="en-US"/>
            </a:p>
          </p:txBody>
        </p:sp>
        <p:sp>
          <p:nvSpPr>
            <p:cNvPr id="52279" name="Line 26"/>
            <p:cNvSpPr>
              <a:spLocks noChangeShapeType="1"/>
            </p:cNvSpPr>
            <p:nvPr/>
          </p:nvSpPr>
          <p:spPr bwMode="auto">
            <a:xfrm flipV="1">
              <a:off x="2880" y="1680"/>
              <a:ext cx="384" cy="384"/>
            </a:xfrm>
            <a:prstGeom prst="line">
              <a:avLst/>
            </a:prstGeom>
            <a:noFill/>
            <a:ln w="9525">
              <a:solidFill>
                <a:schemeClr val="tx1"/>
              </a:solidFill>
              <a:round/>
              <a:headEnd/>
              <a:tailEnd/>
            </a:ln>
          </p:spPr>
          <p:txBody>
            <a:bodyPr/>
            <a:lstStyle/>
            <a:p>
              <a:endParaRPr lang="en-US"/>
            </a:p>
          </p:txBody>
        </p:sp>
        <p:sp>
          <p:nvSpPr>
            <p:cNvPr id="52280" name="Line 27"/>
            <p:cNvSpPr>
              <a:spLocks noChangeShapeType="1"/>
            </p:cNvSpPr>
            <p:nvPr/>
          </p:nvSpPr>
          <p:spPr bwMode="auto">
            <a:xfrm>
              <a:off x="2352" y="1680"/>
              <a:ext cx="432" cy="384"/>
            </a:xfrm>
            <a:prstGeom prst="line">
              <a:avLst/>
            </a:prstGeom>
            <a:noFill/>
            <a:ln w="9525">
              <a:solidFill>
                <a:schemeClr val="tx1"/>
              </a:solidFill>
              <a:round/>
              <a:headEnd/>
              <a:tailEnd/>
            </a:ln>
          </p:spPr>
          <p:txBody>
            <a:bodyPr/>
            <a:lstStyle/>
            <a:p>
              <a:endParaRPr lang="en-US"/>
            </a:p>
          </p:txBody>
        </p:sp>
      </p:grpSp>
      <p:sp>
        <p:nvSpPr>
          <p:cNvPr id="52228" name="Line 30"/>
          <p:cNvSpPr>
            <a:spLocks noChangeShapeType="1"/>
          </p:cNvSpPr>
          <p:nvPr/>
        </p:nvSpPr>
        <p:spPr bwMode="auto">
          <a:xfrm flipV="1">
            <a:off x="2362200" y="1066800"/>
            <a:ext cx="762000" cy="762000"/>
          </a:xfrm>
          <a:prstGeom prst="line">
            <a:avLst/>
          </a:prstGeom>
          <a:noFill/>
          <a:ln w="9525">
            <a:solidFill>
              <a:schemeClr val="tx1"/>
            </a:solidFill>
            <a:prstDash val="dash"/>
            <a:round/>
            <a:headEnd/>
            <a:tailEnd type="triangle" w="med" len="med"/>
          </a:ln>
        </p:spPr>
        <p:txBody>
          <a:bodyPr/>
          <a:lstStyle/>
          <a:p>
            <a:endParaRPr lang="en-US"/>
          </a:p>
        </p:txBody>
      </p:sp>
      <p:sp>
        <p:nvSpPr>
          <p:cNvPr id="52229" name="Line 31"/>
          <p:cNvSpPr>
            <a:spLocks noChangeShapeType="1"/>
          </p:cNvSpPr>
          <p:nvPr/>
        </p:nvSpPr>
        <p:spPr bwMode="auto">
          <a:xfrm>
            <a:off x="2514600" y="19812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52230" name="Line 32"/>
          <p:cNvSpPr>
            <a:spLocks noChangeShapeType="1"/>
          </p:cNvSpPr>
          <p:nvPr/>
        </p:nvSpPr>
        <p:spPr bwMode="auto">
          <a:xfrm>
            <a:off x="2286000" y="2286000"/>
            <a:ext cx="838200" cy="762000"/>
          </a:xfrm>
          <a:prstGeom prst="line">
            <a:avLst/>
          </a:prstGeom>
          <a:noFill/>
          <a:ln w="9525">
            <a:solidFill>
              <a:schemeClr val="tx1"/>
            </a:solidFill>
            <a:prstDash val="dash"/>
            <a:round/>
            <a:headEnd/>
            <a:tailEnd type="triangle" w="med" len="med"/>
          </a:ln>
        </p:spPr>
        <p:txBody>
          <a:bodyPr/>
          <a:lstStyle/>
          <a:p>
            <a:endParaRPr lang="en-US"/>
          </a:p>
        </p:txBody>
      </p:sp>
      <p:sp>
        <p:nvSpPr>
          <p:cNvPr id="52231" name="Line 33"/>
          <p:cNvSpPr>
            <a:spLocks noChangeShapeType="1"/>
          </p:cNvSpPr>
          <p:nvPr/>
        </p:nvSpPr>
        <p:spPr bwMode="auto">
          <a:xfrm>
            <a:off x="3657600" y="9144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52232" name="Line 34"/>
          <p:cNvSpPr>
            <a:spLocks noChangeShapeType="1"/>
          </p:cNvSpPr>
          <p:nvPr/>
        </p:nvSpPr>
        <p:spPr bwMode="auto">
          <a:xfrm>
            <a:off x="3657600" y="3124200"/>
            <a:ext cx="1676400" cy="0"/>
          </a:xfrm>
          <a:prstGeom prst="line">
            <a:avLst/>
          </a:prstGeom>
          <a:noFill/>
          <a:ln w="9525">
            <a:solidFill>
              <a:schemeClr val="tx1"/>
            </a:solidFill>
            <a:prstDash val="dash"/>
            <a:round/>
            <a:headEnd/>
            <a:tailEnd type="triangle" w="med" len="med"/>
          </a:ln>
        </p:spPr>
        <p:txBody>
          <a:bodyPr/>
          <a:lstStyle/>
          <a:p>
            <a:endParaRPr lang="en-US"/>
          </a:p>
        </p:txBody>
      </p:sp>
      <p:sp>
        <p:nvSpPr>
          <p:cNvPr id="52233" name="Line 35"/>
          <p:cNvSpPr>
            <a:spLocks noChangeShapeType="1"/>
          </p:cNvSpPr>
          <p:nvPr/>
        </p:nvSpPr>
        <p:spPr bwMode="auto">
          <a:xfrm>
            <a:off x="4724400" y="2133600"/>
            <a:ext cx="762000" cy="609600"/>
          </a:xfrm>
          <a:prstGeom prst="line">
            <a:avLst/>
          </a:prstGeom>
          <a:noFill/>
          <a:ln w="9525">
            <a:solidFill>
              <a:schemeClr val="tx1"/>
            </a:solidFill>
            <a:prstDash val="dash"/>
            <a:round/>
            <a:headEnd/>
            <a:tailEnd type="triangle" w="med" len="med"/>
          </a:ln>
        </p:spPr>
        <p:txBody>
          <a:bodyPr/>
          <a:lstStyle/>
          <a:p>
            <a:endParaRPr lang="en-US"/>
          </a:p>
        </p:txBody>
      </p:sp>
      <p:sp>
        <p:nvSpPr>
          <p:cNvPr id="52234" name="Line 36"/>
          <p:cNvSpPr>
            <a:spLocks noChangeShapeType="1"/>
          </p:cNvSpPr>
          <p:nvPr/>
        </p:nvSpPr>
        <p:spPr bwMode="auto">
          <a:xfrm flipV="1">
            <a:off x="5867400" y="2286000"/>
            <a:ext cx="762000" cy="685800"/>
          </a:xfrm>
          <a:prstGeom prst="line">
            <a:avLst/>
          </a:prstGeom>
          <a:noFill/>
          <a:ln w="9525">
            <a:solidFill>
              <a:schemeClr val="tx1"/>
            </a:solidFill>
            <a:prstDash val="dash"/>
            <a:round/>
            <a:headEnd/>
            <a:tailEnd type="triangle" w="med" len="med"/>
          </a:ln>
        </p:spPr>
        <p:txBody>
          <a:bodyPr/>
          <a:lstStyle/>
          <a:p>
            <a:endParaRPr lang="en-US"/>
          </a:p>
        </p:txBody>
      </p:sp>
      <p:sp>
        <p:nvSpPr>
          <p:cNvPr id="52235" name="Line 37"/>
          <p:cNvSpPr>
            <a:spLocks noChangeShapeType="1"/>
          </p:cNvSpPr>
          <p:nvPr/>
        </p:nvSpPr>
        <p:spPr bwMode="auto">
          <a:xfrm>
            <a:off x="5867400" y="990600"/>
            <a:ext cx="838200" cy="838200"/>
          </a:xfrm>
          <a:prstGeom prst="line">
            <a:avLst/>
          </a:prstGeom>
          <a:noFill/>
          <a:ln w="9525">
            <a:solidFill>
              <a:schemeClr val="tx1"/>
            </a:solidFill>
            <a:prstDash val="dash"/>
            <a:round/>
            <a:headEnd/>
            <a:tailEnd type="triangle" w="med" len="med"/>
          </a:ln>
        </p:spPr>
        <p:txBody>
          <a:bodyPr/>
          <a:lstStyle/>
          <a:p>
            <a:endParaRPr lang="en-US"/>
          </a:p>
        </p:txBody>
      </p:sp>
      <p:sp>
        <p:nvSpPr>
          <p:cNvPr id="52236" name="Line 38"/>
          <p:cNvSpPr>
            <a:spLocks noChangeShapeType="1"/>
          </p:cNvSpPr>
          <p:nvPr/>
        </p:nvSpPr>
        <p:spPr bwMode="auto">
          <a:xfrm flipH="1">
            <a:off x="4572000" y="1143000"/>
            <a:ext cx="762000" cy="685800"/>
          </a:xfrm>
          <a:prstGeom prst="line">
            <a:avLst/>
          </a:prstGeom>
          <a:noFill/>
          <a:ln w="9525">
            <a:solidFill>
              <a:schemeClr val="tx1"/>
            </a:solidFill>
            <a:prstDash val="dash"/>
            <a:round/>
            <a:headEnd/>
            <a:tailEnd type="triangle" w="med" len="med"/>
          </a:ln>
        </p:spPr>
        <p:txBody>
          <a:bodyPr/>
          <a:lstStyle/>
          <a:p>
            <a:endParaRPr lang="en-US"/>
          </a:p>
        </p:txBody>
      </p:sp>
      <p:grpSp>
        <p:nvGrpSpPr>
          <p:cNvPr id="52237" name="Group 39"/>
          <p:cNvGrpSpPr>
            <a:grpSpLocks/>
          </p:cNvGrpSpPr>
          <p:nvPr/>
        </p:nvGrpSpPr>
        <p:grpSpPr bwMode="auto">
          <a:xfrm>
            <a:off x="2209800" y="3962400"/>
            <a:ext cx="4648200" cy="2286000"/>
            <a:chOff x="1200" y="1008"/>
            <a:chExt cx="2160" cy="1152"/>
          </a:xfrm>
        </p:grpSpPr>
        <p:sp>
          <p:nvSpPr>
            <p:cNvPr id="52249" name="Oval 40"/>
            <p:cNvSpPr>
              <a:spLocks noChangeArrowheads="1"/>
            </p:cNvSpPr>
            <p:nvPr/>
          </p:nvSpPr>
          <p:spPr bwMode="auto">
            <a:xfrm>
              <a:off x="1728" y="1008"/>
              <a:ext cx="144" cy="144"/>
            </a:xfrm>
            <a:prstGeom prst="ellipse">
              <a:avLst/>
            </a:prstGeom>
            <a:noFill/>
            <a:ln w="9525">
              <a:solidFill>
                <a:schemeClr val="tx1"/>
              </a:solidFill>
              <a:round/>
              <a:headEnd/>
              <a:tailEnd/>
            </a:ln>
          </p:spPr>
          <p:txBody>
            <a:bodyPr wrap="none" anchor="ctr"/>
            <a:lstStyle/>
            <a:p>
              <a:pPr algn="ctr"/>
              <a:r>
                <a:rPr lang="en-US" sz="1200"/>
                <a:t>2</a:t>
              </a:r>
            </a:p>
          </p:txBody>
        </p:sp>
        <p:sp>
          <p:nvSpPr>
            <p:cNvPr id="52250" name="Oval 41"/>
            <p:cNvSpPr>
              <a:spLocks noChangeArrowheads="1"/>
            </p:cNvSpPr>
            <p:nvPr/>
          </p:nvSpPr>
          <p:spPr bwMode="auto">
            <a:xfrm>
              <a:off x="2736" y="1008"/>
              <a:ext cx="144" cy="144"/>
            </a:xfrm>
            <a:prstGeom prst="ellipse">
              <a:avLst/>
            </a:prstGeom>
            <a:noFill/>
            <a:ln w="9525">
              <a:solidFill>
                <a:schemeClr val="tx1"/>
              </a:solidFill>
              <a:round/>
              <a:headEnd/>
              <a:tailEnd/>
            </a:ln>
          </p:spPr>
          <p:txBody>
            <a:bodyPr wrap="none" anchor="ctr"/>
            <a:lstStyle/>
            <a:p>
              <a:pPr algn="ctr"/>
              <a:r>
                <a:rPr lang="en-US" sz="1200"/>
                <a:t>5</a:t>
              </a:r>
            </a:p>
          </p:txBody>
        </p:sp>
        <p:sp>
          <p:nvSpPr>
            <p:cNvPr id="52251" name="Oval 42"/>
            <p:cNvSpPr>
              <a:spLocks noChangeArrowheads="1"/>
            </p:cNvSpPr>
            <p:nvPr/>
          </p:nvSpPr>
          <p:spPr bwMode="auto">
            <a:xfrm>
              <a:off x="1200" y="1536"/>
              <a:ext cx="144" cy="144"/>
            </a:xfrm>
            <a:prstGeom prst="ellipse">
              <a:avLst/>
            </a:prstGeom>
            <a:noFill/>
            <a:ln w="9525">
              <a:solidFill>
                <a:schemeClr val="tx1"/>
              </a:solidFill>
              <a:round/>
              <a:headEnd/>
              <a:tailEnd/>
            </a:ln>
          </p:spPr>
          <p:txBody>
            <a:bodyPr wrap="none" anchor="ctr"/>
            <a:lstStyle/>
            <a:p>
              <a:pPr algn="ctr"/>
              <a:r>
                <a:rPr lang="en-US" sz="1200"/>
                <a:t>1</a:t>
              </a:r>
            </a:p>
          </p:txBody>
        </p:sp>
        <p:sp>
          <p:nvSpPr>
            <p:cNvPr id="52252" name="Oval 43"/>
            <p:cNvSpPr>
              <a:spLocks noChangeArrowheads="1"/>
            </p:cNvSpPr>
            <p:nvPr/>
          </p:nvSpPr>
          <p:spPr bwMode="auto">
            <a:xfrm>
              <a:off x="2208" y="1536"/>
              <a:ext cx="144" cy="144"/>
            </a:xfrm>
            <a:prstGeom prst="ellipse">
              <a:avLst/>
            </a:prstGeom>
            <a:noFill/>
            <a:ln w="9525">
              <a:solidFill>
                <a:schemeClr val="tx1"/>
              </a:solidFill>
              <a:round/>
              <a:headEnd/>
              <a:tailEnd/>
            </a:ln>
          </p:spPr>
          <p:txBody>
            <a:bodyPr wrap="none" anchor="ctr"/>
            <a:lstStyle/>
            <a:p>
              <a:pPr algn="ctr"/>
              <a:r>
                <a:rPr lang="en-US" sz="1200"/>
                <a:t>4</a:t>
              </a:r>
            </a:p>
          </p:txBody>
        </p:sp>
        <p:sp>
          <p:nvSpPr>
            <p:cNvPr id="52253" name="Oval 44"/>
            <p:cNvSpPr>
              <a:spLocks noChangeArrowheads="1"/>
            </p:cNvSpPr>
            <p:nvPr/>
          </p:nvSpPr>
          <p:spPr bwMode="auto">
            <a:xfrm>
              <a:off x="3216" y="1536"/>
              <a:ext cx="144" cy="144"/>
            </a:xfrm>
            <a:prstGeom prst="ellipse">
              <a:avLst/>
            </a:prstGeom>
            <a:noFill/>
            <a:ln w="9525">
              <a:solidFill>
                <a:schemeClr val="tx1"/>
              </a:solidFill>
              <a:round/>
              <a:headEnd/>
              <a:tailEnd/>
            </a:ln>
          </p:spPr>
          <p:txBody>
            <a:bodyPr wrap="none" anchor="ctr"/>
            <a:lstStyle/>
            <a:p>
              <a:pPr algn="ctr"/>
              <a:r>
                <a:rPr lang="en-US" sz="1200"/>
                <a:t>7</a:t>
              </a:r>
            </a:p>
          </p:txBody>
        </p:sp>
        <p:sp>
          <p:nvSpPr>
            <p:cNvPr id="52254" name="Oval 45"/>
            <p:cNvSpPr>
              <a:spLocks noChangeArrowheads="1"/>
            </p:cNvSpPr>
            <p:nvPr/>
          </p:nvSpPr>
          <p:spPr bwMode="auto">
            <a:xfrm>
              <a:off x="1728" y="2016"/>
              <a:ext cx="144" cy="144"/>
            </a:xfrm>
            <a:prstGeom prst="ellipse">
              <a:avLst/>
            </a:prstGeom>
            <a:noFill/>
            <a:ln w="9525">
              <a:solidFill>
                <a:schemeClr val="tx1"/>
              </a:solidFill>
              <a:round/>
              <a:headEnd/>
              <a:tailEnd/>
            </a:ln>
          </p:spPr>
          <p:txBody>
            <a:bodyPr wrap="none" anchor="ctr"/>
            <a:lstStyle/>
            <a:p>
              <a:pPr algn="ctr"/>
              <a:r>
                <a:rPr lang="en-US" sz="1200"/>
                <a:t>3</a:t>
              </a:r>
            </a:p>
          </p:txBody>
        </p:sp>
        <p:sp>
          <p:nvSpPr>
            <p:cNvPr id="52255" name="Oval 46"/>
            <p:cNvSpPr>
              <a:spLocks noChangeArrowheads="1"/>
            </p:cNvSpPr>
            <p:nvPr/>
          </p:nvSpPr>
          <p:spPr bwMode="auto">
            <a:xfrm>
              <a:off x="2736" y="2016"/>
              <a:ext cx="144" cy="144"/>
            </a:xfrm>
            <a:prstGeom prst="ellipse">
              <a:avLst/>
            </a:prstGeom>
            <a:noFill/>
            <a:ln w="9525">
              <a:solidFill>
                <a:schemeClr val="tx1"/>
              </a:solidFill>
              <a:round/>
              <a:headEnd/>
              <a:tailEnd/>
            </a:ln>
          </p:spPr>
          <p:txBody>
            <a:bodyPr wrap="none" anchor="ctr"/>
            <a:lstStyle/>
            <a:p>
              <a:pPr algn="ctr"/>
              <a:r>
                <a:rPr lang="en-US" sz="1200"/>
                <a:t>6</a:t>
              </a:r>
            </a:p>
          </p:txBody>
        </p:sp>
        <p:sp>
          <p:nvSpPr>
            <p:cNvPr id="52256" name="Line 47"/>
            <p:cNvSpPr>
              <a:spLocks noChangeShapeType="1"/>
            </p:cNvSpPr>
            <p:nvPr/>
          </p:nvSpPr>
          <p:spPr bwMode="auto">
            <a:xfrm flipV="1">
              <a:off x="1344" y="1152"/>
              <a:ext cx="384" cy="384"/>
            </a:xfrm>
            <a:prstGeom prst="line">
              <a:avLst/>
            </a:prstGeom>
            <a:noFill/>
            <a:ln w="9525">
              <a:solidFill>
                <a:schemeClr val="tx1"/>
              </a:solidFill>
              <a:round/>
              <a:headEnd/>
              <a:tailEnd/>
            </a:ln>
          </p:spPr>
          <p:txBody>
            <a:bodyPr/>
            <a:lstStyle/>
            <a:p>
              <a:endParaRPr lang="en-US"/>
            </a:p>
          </p:txBody>
        </p:sp>
        <p:sp>
          <p:nvSpPr>
            <p:cNvPr id="52257" name="Line 48"/>
            <p:cNvSpPr>
              <a:spLocks noChangeShapeType="1"/>
            </p:cNvSpPr>
            <p:nvPr/>
          </p:nvSpPr>
          <p:spPr bwMode="auto">
            <a:xfrm>
              <a:off x="1296" y="1680"/>
              <a:ext cx="432" cy="432"/>
            </a:xfrm>
            <a:prstGeom prst="line">
              <a:avLst/>
            </a:prstGeom>
            <a:noFill/>
            <a:ln w="9525">
              <a:solidFill>
                <a:schemeClr val="tx1"/>
              </a:solidFill>
              <a:round/>
              <a:headEnd/>
              <a:tailEnd/>
            </a:ln>
          </p:spPr>
          <p:txBody>
            <a:bodyPr/>
            <a:lstStyle/>
            <a:p>
              <a:endParaRPr lang="en-US"/>
            </a:p>
          </p:txBody>
        </p:sp>
        <p:sp>
          <p:nvSpPr>
            <p:cNvPr id="52258" name="Line 49"/>
            <p:cNvSpPr>
              <a:spLocks noChangeShapeType="1"/>
            </p:cNvSpPr>
            <p:nvPr/>
          </p:nvSpPr>
          <p:spPr bwMode="auto">
            <a:xfrm>
              <a:off x="1344" y="1632"/>
              <a:ext cx="864" cy="0"/>
            </a:xfrm>
            <a:prstGeom prst="line">
              <a:avLst/>
            </a:prstGeom>
            <a:noFill/>
            <a:ln w="9525">
              <a:solidFill>
                <a:schemeClr val="tx1"/>
              </a:solidFill>
              <a:round/>
              <a:headEnd/>
              <a:tailEnd/>
            </a:ln>
          </p:spPr>
          <p:txBody>
            <a:bodyPr/>
            <a:lstStyle/>
            <a:p>
              <a:endParaRPr lang="en-US"/>
            </a:p>
          </p:txBody>
        </p:sp>
        <p:sp>
          <p:nvSpPr>
            <p:cNvPr id="52259" name="Line 50"/>
            <p:cNvSpPr>
              <a:spLocks noChangeShapeType="1"/>
            </p:cNvSpPr>
            <p:nvPr/>
          </p:nvSpPr>
          <p:spPr bwMode="auto">
            <a:xfrm>
              <a:off x="1872" y="1104"/>
              <a:ext cx="864" cy="0"/>
            </a:xfrm>
            <a:prstGeom prst="line">
              <a:avLst/>
            </a:prstGeom>
            <a:noFill/>
            <a:ln w="9525">
              <a:solidFill>
                <a:schemeClr val="tx1"/>
              </a:solidFill>
              <a:round/>
              <a:headEnd/>
              <a:tailEnd/>
            </a:ln>
          </p:spPr>
          <p:txBody>
            <a:bodyPr/>
            <a:lstStyle/>
            <a:p>
              <a:endParaRPr lang="en-US"/>
            </a:p>
          </p:txBody>
        </p:sp>
        <p:sp>
          <p:nvSpPr>
            <p:cNvPr id="52260" name="Line 51"/>
            <p:cNvSpPr>
              <a:spLocks noChangeShapeType="1"/>
            </p:cNvSpPr>
            <p:nvPr/>
          </p:nvSpPr>
          <p:spPr bwMode="auto">
            <a:xfrm>
              <a:off x="1872" y="2112"/>
              <a:ext cx="864" cy="0"/>
            </a:xfrm>
            <a:prstGeom prst="line">
              <a:avLst/>
            </a:prstGeom>
            <a:noFill/>
            <a:ln w="9525">
              <a:solidFill>
                <a:schemeClr val="tx1"/>
              </a:solidFill>
              <a:round/>
              <a:headEnd/>
              <a:tailEnd/>
            </a:ln>
          </p:spPr>
          <p:txBody>
            <a:bodyPr/>
            <a:lstStyle/>
            <a:p>
              <a:endParaRPr lang="en-US"/>
            </a:p>
          </p:txBody>
        </p:sp>
        <p:sp>
          <p:nvSpPr>
            <p:cNvPr id="52261" name="Line 52"/>
            <p:cNvSpPr>
              <a:spLocks noChangeShapeType="1"/>
            </p:cNvSpPr>
            <p:nvPr/>
          </p:nvSpPr>
          <p:spPr bwMode="auto">
            <a:xfrm flipV="1">
              <a:off x="2352" y="1152"/>
              <a:ext cx="432" cy="432"/>
            </a:xfrm>
            <a:prstGeom prst="line">
              <a:avLst/>
            </a:prstGeom>
            <a:noFill/>
            <a:ln w="9525">
              <a:solidFill>
                <a:schemeClr val="tx1"/>
              </a:solidFill>
              <a:round/>
              <a:headEnd/>
              <a:tailEnd/>
            </a:ln>
          </p:spPr>
          <p:txBody>
            <a:bodyPr/>
            <a:lstStyle/>
            <a:p>
              <a:endParaRPr lang="en-US"/>
            </a:p>
          </p:txBody>
        </p:sp>
        <p:sp>
          <p:nvSpPr>
            <p:cNvPr id="52262" name="Line 53"/>
            <p:cNvSpPr>
              <a:spLocks noChangeShapeType="1"/>
            </p:cNvSpPr>
            <p:nvPr/>
          </p:nvSpPr>
          <p:spPr bwMode="auto">
            <a:xfrm>
              <a:off x="2880" y="1104"/>
              <a:ext cx="384" cy="432"/>
            </a:xfrm>
            <a:prstGeom prst="line">
              <a:avLst/>
            </a:prstGeom>
            <a:noFill/>
            <a:ln w="9525">
              <a:solidFill>
                <a:schemeClr val="tx1"/>
              </a:solidFill>
              <a:round/>
              <a:headEnd/>
              <a:tailEnd/>
            </a:ln>
          </p:spPr>
          <p:txBody>
            <a:bodyPr/>
            <a:lstStyle/>
            <a:p>
              <a:endParaRPr lang="en-US"/>
            </a:p>
          </p:txBody>
        </p:sp>
        <p:sp>
          <p:nvSpPr>
            <p:cNvPr id="52263" name="Line 54"/>
            <p:cNvSpPr>
              <a:spLocks noChangeShapeType="1"/>
            </p:cNvSpPr>
            <p:nvPr/>
          </p:nvSpPr>
          <p:spPr bwMode="auto">
            <a:xfrm flipV="1">
              <a:off x="2880" y="1680"/>
              <a:ext cx="384" cy="384"/>
            </a:xfrm>
            <a:prstGeom prst="line">
              <a:avLst/>
            </a:prstGeom>
            <a:noFill/>
            <a:ln w="9525">
              <a:solidFill>
                <a:schemeClr val="tx1"/>
              </a:solidFill>
              <a:round/>
              <a:headEnd/>
              <a:tailEnd/>
            </a:ln>
          </p:spPr>
          <p:txBody>
            <a:bodyPr/>
            <a:lstStyle/>
            <a:p>
              <a:endParaRPr lang="en-US"/>
            </a:p>
          </p:txBody>
        </p:sp>
        <p:sp>
          <p:nvSpPr>
            <p:cNvPr id="52264" name="Line 55"/>
            <p:cNvSpPr>
              <a:spLocks noChangeShapeType="1"/>
            </p:cNvSpPr>
            <p:nvPr/>
          </p:nvSpPr>
          <p:spPr bwMode="auto">
            <a:xfrm>
              <a:off x="2352" y="1680"/>
              <a:ext cx="432" cy="384"/>
            </a:xfrm>
            <a:prstGeom prst="line">
              <a:avLst/>
            </a:prstGeom>
            <a:noFill/>
            <a:ln w="9525">
              <a:solidFill>
                <a:schemeClr val="tx1"/>
              </a:solidFill>
              <a:round/>
              <a:headEnd/>
              <a:tailEnd/>
            </a:ln>
          </p:spPr>
          <p:txBody>
            <a:bodyPr/>
            <a:lstStyle/>
            <a:p>
              <a:endParaRPr lang="en-US"/>
            </a:p>
          </p:txBody>
        </p:sp>
      </p:grpSp>
      <p:sp>
        <p:nvSpPr>
          <p:cNvPr id="52238" name="Line 58"/>
          <p:cNvSpPr>
            <a:spLocks noChangeShapeType="1"/>
          </p:cNvSpPr>
          <p:nvPr/>
        </p:nvSpPr>
        <p:spPr bwMode="auto">
          <a:xfrm>
            <a:off x="2362200" y="5410200"/>
            <a:ext cx="838200" cy="762000"/>
          </a:xfrm>
          <a:prstGeom prst="line">
            <a:avLst/>
          </a:prstGeom>
          <a:noFill/>
          <a:ln w="9525">
            <a:solidFill>
              <a:schemeClr val="tx1"/>
            </a:solidFill>
            <a:prstDash val="dash"/>
            <a:round/>
            <a:headEnd type="triangle" w="med" len="med"/>
            <a:tailEnd/>
          </a:ln>
        </p:spPr>
        <p:txBody>
          <a:bodyPr/>
          <a:lstStyle/>
          <a:p>
            <a:endParaRPr lang="en-US"/>
          </a:p>
        </p:txBody>
      </p:sp>
      <p:sp>
        <p:nvSpPr>
          <p:cNvPr id="52239" name="Line 60"/>
          <p:cNvSpPr>
            <a:spLocks noChangeShapeType="1"/>
          </p:cNvSpPr>
          <p:nvPr/>
        </p:nvSpPr>
        <p:spPr bwMode="auto">
          <a:xfrm>
            <a:off x="3733800" y="6248400"/>
            <a:ext cx="1676400" cy="0"/>
          </a:xfrm>
          <a:prstGeom prst="line">
            <a:avLst/>
          </a:prstGeom>
          <a:noFill/>
          <a:ln w="9525">
            <a:solidFill>
              <a:schemeClr val="tx1"/>
            </a:solidFill>
            <a:prstDash val="dash"/>
            <a:round/>
            <a:headEnd type="triangle" w="med" len="med"/>
            <a:tailEnd/>
          </a:ln>
        </p:spPr>
        <p:txBody>
          <a:bodyPr/>
          <a:lstStyle/>
          <a:p>
            <a:endParaRPr lang="en-US"/>
          </a:p>
        </p:txBody>
      </p:sp>
      <p:sp>
        <p:nvSpPr>
          <p:cNvPr id="52240" name="Line 62"/>
          <p:cNvSpPr>
            <a:spLocks noChangeShapeType="1"/>
          </p:cNvSpPr>
          <p:nvPr/>
        </p:nvSpPr>
        <p:spPr bwMode="auto">
          <a:xfrm flipV="1">
            <a:off x="5943600" y="5410200"/>
            <a:ext cx="762000" cy="685800"/>
          </a:xfrm>
          <a:prstGeom prst="line">
            <a:avLst/>
          </a:prstGeom>
          <a:noFill/>
          <a:ln w="9525">
            <a:solidFill>
              <a:schemeClr val="tx1"/>
            </a:solidFill>
            <a:prstDash val="dash"/>
            <a:round/>
            <a:headEnd type="triangle" w="med" len="med"/>
            <a:tailEnd/>
          </a:ln>
        </p:spPr>
        <p:txBody>
          <a:bodyPr/>
          <a:lstStyle/>
          <a:p>
            <a:endParaRPr lang="en-US"/>
          </a:p>
        </p:txBody>
      </p:sp>
      <p:sp>
        <p:nvSpPr>
          <p:cNvPr id="52241" name="Text Box 65"/>
          <p:cNvSpPr txBox="1">
            <a:spLocks noChangeArrowheads="1"/>
          </p:cNvSpPr>
          <p:nvPr/>
        </p:nvSpPr>
        <p:spPr bwMode="auto">
          <a:xfrm>
            <a:off x="1447800" y="1905000"/>
            <a:ext cx="700088" cy="274638"/>
          </a:xfrm>
          <a:prstGeom prst="rect">
            <a:avLst/>
          </a:prstGeom>
          <a:noFill/>
          <a:ln w="9525">
            <a:noFill/>
            <a:miter lim="800000"/>
            <a:headEnd/>
            <a:tailEnd/>
          </a:ln>
        </p:spPr>
        <p:txBody>
          <a:bodyPr wrap="none">
            <a:spAutoFit/>
          </a:bodyPr>
          <a:lstStyle/>
          <a:p>
            <a:r>
              <a:rPr lang="en-US" sz="1200"/>
              <a:t>Source</a:t>
            </a:r>
          </a:p>
        </p:txBody>
      </p:sp>
      <p:sp>
        <p:nvSpPr>
          <p:cNvPr id="52242" name="Text Box 66"/>
          <p:cNvSpPr txBox="1">
            <a:spLocks noChangeArrowheads="1"/>
          </p:cNvSpPr>
          <p:nvPr/>
        </p:nvSpPr>
        <p:spPr bwMode="auto">
          <a:xfrm>
            <a:off x="1524000" y="5029200"/>
            <a:ext cx="700088" cy="274638"/>
          </a:xfrm>
          <a:prstGeom prst="rect">
            <a:avLst/>
          </a:prstGeom>
          <a:noFill/>
          <a:ln w="9525">
            <a:noFill/>
            <a:miter lim="800000"/>
            <a:headEnd/>
            <a:tailEnd/>
          </a:ln>
        </p:spPr>
        <p:txBody>
          <a:bodyPr wrap="none">
            <a:spAutoFit/>
          </a:bodyPr>
          <a:lstStyle/>
          <a:p>
            <a:r>
              <a:rPr lang="en-US" sz="1200"/>
              <a:t>Source</a:t>
            </a:r>
          </a:p>
        </p:txBody>
      </p:sp>
      <p:sp>
        <p:nvSpPr>
          <p:cNvPr id="52243" name="Text Box 67"/>
          <p:cNvSpPr txBox="1">
            <a:spLocks noChangeArrowheads="1"/>
          </p:cNvSpPr>
          <p:nvPr/>
        </p:nvSpPr>
        <p:spPr bwMode="auto">
          <a:xfrm>
            <a:off x="6781800" y="1905000"/>
            <a:ext cx="1014413" cy="274638"/>
          </a:xfrm>
          <a:prstGeom prst="rect">
            <a:avLst/>
          </a:prstGeom>
          <a:noFill/>
          <a:ln w="9525">
            <a:noFill/>
            <a:miter lim="800000"/>
            <a:headEnd/>
            <a:tailEnd/>
          </a:ln>
        </p:spPr>
        <p:txBody>
          <a:bodyPr wrap="none">
            <a:spAutoFit/>
          </a:bodyPr>
          <a:lstStyle/>
          <a:p>
            <a:r>
              <a:rPr lang="en-US" sz="1200"/>
              <a:t>Destination</a:t>
            </a:r>
          </a:p>
        </p:txBody>
      </p:sp>
      <p:sp>
        <p:nvSpPr>
          <p:cNvPr id="52244" name="Text Box 68"/>
          <p:cNvSpPr txBox="1">
            <a:spLocks noChangeArrowheads="1"/>
          </p:cNvSpPr>
          <p:nvPr/>
        </p:nvSpPr>
        <p:spPr bwMode="auto">
          <a:xfrm>
            <a:off x="6858000" y="5029200"/>
            <a:ext cx="1014413" cy="274638"/>
          </a:xfrm>
          <a:prstGeom prst="rect">
            <a:avLst/>
          </a:prstGeom>
          <a:noFill/>
          <a:ln w="9525">
            <a:noFill/>
            <a:miter lim="800000"/>
            <a:headEnd/>
            <a:tailEnd/>
          </a:ln>
        </p:spPr>
        <p:txBody>
          <a:bodyPr wrap="none">
            <a:spAutoFit/>
          </a:bodyPr>
          <a:lstStyle/>
          <a:p>
            <a:r>
              <a:rPr lang="en-US" sz="1200"/>
              <a:t>Destination</a:t>
            </a:r>
          </a:p>
        </p:txBody>
      </p:sp>
      <p:sp>
        <p:nvSpPr>
          <p:cNvPr id="52245" name="Text Box 69"/>
          <p:cNvSpPr txBox="1">
            <a:spLocks noChangeArrowheads="1"/>
          </p:cNvSpPr>
          <p:nvPr/>
        </p:nvSpPr>
        <p:spPr bwMode="auto">
          <a:xfrm>
            <a:off x="1219200" y="990600"/>
            <a:ext cx="1384300" cy="274638"/>
          </a:xfrm>
          <a:prstGeom prst="rect">
            <a:avLst/>
          </a:prstGeom>
          <a:noFill/>
          <a:ln w="9525">
            <a:noFill/>
            <a:miter lim="800000"/>
            <a:headEnd/>
            <a:tailEnd/>
          </a:ln>
        </p:spPr>
        <p:txBody>
          <a:bodyPr wrap="none">
            <a:spAutoFit/>
          </a:bodyPr>
          <a:lstStyle/>
          <a:p>
            <a:r>
              <a:rPr lang="en-US" sz="1200"/>
              <a:t>Route Discovery</a:t>
            </a:r>
          </a:p>
        </p:txBody>
      </p:sp>
      <p:sp>
        <p:nvSpPr>
          <p:cNvPr id="52246" name="Text Box 70"/>
          <p:cNvSpPr txBox="1">
            <a:spLocks noChangeArrowheads="1"/>
          </p:cNvSpPr>
          <p:nvPr/>
        </p:nvSpPr>
        <p:spPr bwMode="auto">
          <a:xfrm>
            <a:off x="1066800" y="4038600"/>
            <a:ext cx="1073150" cy="274638"/>
          </a:xfrm>
          <a:prstGeom prst="rect">
            <a:avLst/>
          </a:prstGeom>
          <a:noFill/>
          <a:ln w="9525">
            <a:noFill/>
            <a:miter lim="800000"/>
            <a:headEnd/>
            <a:tailEnd/>
          </a:ln>
        </p:spPr>
        <p:txBody>
          <a:bodyPr wrap="none">
            <a:spAutoFit/>
          </a:bodyPr>
          <a:lstStyle/>
          <a:p>
            <a:r>
              <a:rPr lang="en-US" sz="1200"/>
              <a:t>Route Reply</a:t>
            </a:r>
          </a:p>
        </p:txBody>
      </p:sp>
      <p:sp>
        <p:nvSpPr>
          <p:cNvPr id="52247" name="Text Box 71"/>
          <p:cNvSpPr txBox="1">
            <a:spLocks noChangeArrowheads="1"/>
          </p:cNvSpPr>
          <p:nvPr/>
        </p:nvSpPr>
        <p:spPr bwMode="auto">
          <a:xfrm>
            <a:off x="6080125" y="5851525"/>
            <a:ext cx="2182813" cy="336550"/>
          </a:xfrm>
          <a:prstGeom prst="rect">
            <a:avLst/>
          </a:prstGeom>
          <a:noFill/>
          <a:ln w="9525">
            <a:noFill/>
            <a:miter lim="800000"/>
            <a:headEnd/>
            <a:tailEnd/>
          </a:ln>
        </p:spPr>
        <p:txBody>
          <a:bodyPr wrap="none">
            <a:spAutoFit/>
          </a:bodyPr>
          <a:lstStyle/>
          <a:p>
            <a:r>
              <a:rPr lang="en-US" sz="1600"/>
              <a:t>Route establishment</a:t>
            </a:r>
          </a:p>
        </p:txBody>
      </p:sp>
      <p:sp>
        <p:nvSpPr>
          <p:cNvPr id="52248" name="Text Box 72"/>
          <p:cNvSpPr txBox="1">
            <a:spLocks noChangeArrowheads="1"/>
          </p:cNvSpPr>
          <p:nvPr/>
        </p:nvSpPr>
        <p:spPr bwMode="auto">
          <a:xfrm>
            <a:off x="4495800" y="3200400"/>
            <a:ext cx="2673350" cy="517525"/>
          </a:xfrm>
          <a:prstGeom prst="rect">
            <a:avLst/>
          </a:prstGeom>
          <a:noFill/>
          <a:ln w="9525">
            <a:noFill/>
            <a:miter lim="800000"/>
            <a:headEnd/>
            <a:tailEnd/>
          </a:ln>
        </p:spPr>
        <p:txBody>
          <a:bodyPr wrap="none">
            <a:spAutoFit/>
          </a:bodyPr>
          <a:lstStyle/>
          <a:p>
            <a:pPr algn="ctr"/>
            <a:r>
              <a:rPr lang="en-US" sz="1400"/>
              <a:t>Intermediate node caches the</a:t>
            </a:r>
          </a:p>
          <a:p>
            <a:pPr algn="ctr"/>
            <a:r>
              <a:rPr lang="en-US" sz="1400"/>
              <a:t>route to source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228600"/>
            <a:ext cx="7772400" cy="755650"/>
          </a:xfrm>
        </p:spPr>
        <p:txBody>
          <a:bodyPr/>
          <a:lstStyle/>
          <a:p>
            <a:r>
              <a:rPr lang="en-US" smtClean="0"/>
              <a:t>Key Technical Issues</a:t>
            </a:r>
          </a:p>
        </p:txBody>
      </p:sp>
      <p:sp>
        <p:nvSpPr>
          <p:cNvPr id="10243" name="Rectangle 3"/>
          <p:cNvSpPr>
            <a:spLocks noGrp="1" noChangeArrowheads="1"/>
          </p:cNvSpPr>
          <p:nvPr>
            <p:ph type="body" idx="1"/>
          </p:nvPr>
        </p:nvSpPr>
        <p:spPr>
          <a:xfrm>
            <a:off x="1036638" y="1066800"/>
            <a:ext cx="7413625" cy="4820120"/>
          </a:xfrm>
        </p:spPr>
        <p:txBody>
          <a:bodyPr/>
          <a:lstStyle/>
          <a:p>
            <a:r>
              <a:rPr lang="en-US" dirty="0" smtClean="0"/>
              <a:t>How to route in mobile ad-hoc networks?</a:t>
            </a:r>
          </a:p>
          <a:p>
            <a:endParaRPr lang="en-US" dirty="0" smtClean="0"/>
          </a:p>
          <a:p>
            <a:r>
              <a:rPr lang="en-US" dirty="0" smtClean="0"/>
              <a:t>How to secure an mobile ad-hoc network and communications over it?</a:t>
            </a:r>
          </a:p>
          <a:p>
            <a:endParaRPr lang="en-US" dirty="0"/>
          </a:p>
          <a:p>
            <a:r>
              <a:rPr lang="en-US" dirty="0" smtClean="0"/>
              <a:t>High speed protocols process needed for some key applications (i.e. vehicular </a:t>
            </a:r>
            <a:r>
              <a:rPr lang="en-US" dirty="0"/>
              <a:t>t</a:t>
            </a:r>
            <a:r>
              <a:rPr lang="en-US" dirty="0" smtClean="0"/>
              <a:t>elematics, high speed railway (HSR))  </a:t>
            </a:r>
          </a:p>
          <a:p>
            <a:endParaRPr lang="en-US" dirty="0" smtClean="0"/>
          </a:p>
          <a:p>
            <a:r>
              <a:rPr lang="en-US" dirty="0" smtClean="0"/>
              <a:t>How to conserve energy?</a:t>
            </a:r>
          </a:p>
          <a:p>
            <a:pPr lvl="1"/>
            <a:r>
              <a:rPr lang="en-US" dirty="0" smtClean="0"/>
              <a:t>Nodes in mobile ad-hoc networks are likely to be energy-constrained</a:t>
            </a:r>
          </a:p>
          <a:p>
            <a:pPr lvl="1"/>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036638" y="152400"/>
            <a:ext cx="7802562" cy="755650"/>
          </a:xfrm>
        </p:spPr>
        <p:txBody>
          <a:bodyPr/>
          <a:lstStyle/>
          <a:p>
            <a:r>
              <a:rPr lang="en-US" smtClean="0"/>
              <a:t>AODV: Use of Destination Sequence Number</a:t>
            </a:r>
          </a:p>
        </p:txBody>
      </p:sp>
      <p:sp>
        <p:nvSpPr>
          <p:cNvPr id="53251" name="Oval 4"/>
          <p:cNvSpPr>
            <a:spLocks noChangeArrowheads="1"/>
          </p:cNvSpPr>
          <p:nvPr/>
        </p:nvSpPr>
        <p:spPr bwMode="auto">
          <a:xfrm>
            <a:off x="1676400" y="1447800"/>
            <a:ext cx="609600" cy="609600"/>
          </a:xfrm>
          <a:prstGeom prst="ellipse">
            <a:avLst/>
          </a:prstGeom>
          <a:noFill/>
          <a:ln w="9525">
            <a:solidFill>
              <a:schemeClr val="tx1"/>
            </a:solidFill>
            <a:round/>
            <a:headEnd/>
            <a:tailEnd/>
          </a:ln>
        </p:spPr>
        <p:txBody>
          <a:bodyPr wrap="none" anchor="ctr"/>
          <a:lstStyle/>
          <a:p>
            <a:pPr algn="ctr"/>
            <a:r>
              <a:rPr lang="en-US" sz="2000"/>
              <a:t>X</a:t>
            </a:r>
          </a:p>
        </p:txBody>
      </p:sp>
      <p:sp>
        <p:nvSpPr>
          <p:cNvPr id="53252" name="Oval 5"/>
          <p:cNvSpPr>
            <a:spLocks noChangeArrowheads="1"/>
          </p:cNvSpPr>
          <p:nvPr/>
        </p:nvSpPr>
        <p:spPr bwMode="auto">
          <a:xfrm>
            <a:off x="7086600" y="15240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53253" name="Oval 8"/>
          <p:cNvSpPr>
            <a:spLocks noChangeArrowheads="1"/>
          </p:cNvSpPr>
          <p:nvPr/>
        </p:nvSpPr>
        <p:spPr bwMode="auto">
          <a:xfrm>
            <a:off x="4876800" y="14478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53254" name="Text Box 11"/>
          <p:cNvSpPr txBox="1">
            <a:spLocks noChangeArrowheads="1"/>
          </p:cNvSpPr>
          <p:nvPr/>
        </p:nvSpPr>
        <p:spPr bwMode="auto">
          <a:xfrm>
            <a:off x="6986588" y="1143000"/>
            <a:ext cx="1014412" cy="274638"/>
          </a:xfrm>
          <a:prstGeom prst="rect">
            <a:avLst/>
          </a:prstGeom>
          <a:noFill/>
          <a:ln w="9525">
            <a:noFill/>
            <a:miter lim="800000"/>
            <a:headEnd/>
            <a:tailEnd/>
          </a:ln>
        </p:spPr>
        <p:txBody>
          <a:bodyPr wrap="none">
            <a:spAutoFit/>
          </a:bodyPr>
          <a:lstStyle/>
          <a:p>
            <a:r>
              <a:rPr lang="en-US" sz="1200"/>
              <a:t>Destination</a:t>
            </a:r>
          </a:p>
        </p:txBody>
      </p:sp>
      <p:sp>
        <p:nvSpPr>
          <p:cNvPr id="53255" name="Text Box 13"/>
          <p:cNvSpPr txBox="1">
            <a:spLocks noChangeArrowheads="1"/>
          </p:cNvSpPr>
          <p:nvPr/>
        </p:nvSpPr>
        <p:spPr bwMode="auto">
          <a:xfrm>
            <a:off x="1600200" y="990600"/>
            <a:ext cx="827088" cy="274638"/>
          </a:xfrm>
          <a:prstGeom prst="rect">
            <a:avLst/>
          </a:prstGeom>
          <a:noFill/>
          <a:ln w="9525">
            <a:noFill/>
            <a:miter lim="800000"/>
            <a:headEnd/>
            <a:tailEnd/>
          </a:ln>
        </p:spPr>
        <p:txBody>
          <a:bodyPr wrap="none">
            <a:spAutoFit/>
          </a:bodyPr>
          <a:lstStyle/>
          <a:p>
            <a:r>
              <a:rPr lang="en-US" sz="1200"/>
              <a:t>Source 1</a:t>
            </a:r>
          </a:p>
        </p:txBody>
      </p:sp>
      <p:sp>
        <p:nvSpPr>
          <p:cNvPr id="53256" name="Line 15"/>
          <p:cNvSpPr>
            <a:spLocks noChangeShapeType="1"/>
          </p:cNvSpPr>
          <p:nvPr/>
        </p:nvSpPr>
        <p:spPr bwMode="auto">
          <a:xfrm>
            <a:off x="2286000" y="1905000"/>
            <a:ext cx="4876800" cy="0"/>
          </a:xfrm>
          <a:prstGeom prst="line">
            <a:avLst/>
          </a:prstGeom>
          <a:noFill/>
          <a:ln w="57150">
            <a:solidFill>
              <a:schemeClr val="accent1"/>
            </a:solidFill>
            <a:round/>
            <a:headEnd/>
            <a:tailEnd/>
          </a:ln>
        </p:spPr>
        <p:txBody>
          <a:bodyPr/>
          <a:lstStyle/>
          <a:p>
            <a:endParaRPr lang="en-US"/>
          </a:p>
        </p:txBody>
      </p:sp>
      <p:sp>
        <p:nvSpPr>
          <p:cNvPr id="53257" name="Rectangle 17"/>
          <p:cNvSpPr>
            <a:spLocks noChangeArrowheads="1"/>
          </p:cNvSpPr>
          <p:nvPr/>
        </p:nvSpPr>
        <p:spPr bwMode="auto">
          <a:xfrm>
            <a:off x="4267200" y="685800"/>
            <a:ext cx="1676400" cy="609600"/>
          </a:xfrm>
          <a:prstGeom prst="rect">
            <a:avLst/>
          </a:prstGeom>
          <a:noFill/>
          <a:ln w="9525">
            <a:solidFill>
              <a:schemeClr val="tx1"/>
            </a:solidFill>
            <a:miter lim="800000"/>
            <a:headEnd/>
            <a:tailEnd/>
          </a:ln>
        </p:spPr>
        <p:txBody>
          <a:bodyPr wrap="none" anchor="ctr"/>
          <a:lstStyle/>
          <a:p>
            <a:pPr algn="ctr"/>
            <a:r>
              <a:rPr lang="en-US" sz="1200"/>
              <a:t>Destination Sequence</a:t>
            </a:r>
          </a:p>
          <a:p>
            <a:pPr algn="ctr"/>
            <a:r>
              <a:rPr lang="en-US" sz="1200"/>
              <a:t>Number = 1</a:t>
            </a:r>
          </a:p>
          <a:p>
            <a:pPr algn="ctr"/>
            <a:r>
              <a:rPr lang="en-US" sz="1200"/>
              <a:t>For route to Y</a:t>
            </a:r>
          </a:p>
        </p:txBody>
      </p:sp>
      <p:sp>
        <p:nvSpPr>
          <p:cNvPr id="53258" name="Oval 18"/>
          <p:cNvSpPr>
            <a:spLocks noChangeArrowheads="1"/>
          </p:cNvSpPr>
          <p:nvPr/>
        </p:nvSpPr>
        <p:spPr bwMode="auto">
          <a:xfrm>
            <a:off x="1600200" y="2743200"/>
            <a:ext cx="609600" cy="609600"/>
          </a:xfrm>
          <a:prstGeom prst="ellipse">
            <a:avLst/>
          </a:prstGeom>
          <a:noFill/>
          <a:ln w="9525">
            <a:solidFill>
              <a:schemeClr val="tx1"/>
            </a:solidFill>
            <a:round/>
            <a:headEnd/>
            <a:tailEnd/>
          </a:ln>
        </p:spPr>
        <p:txBody>
          <a:bodyPr wrap="none" anchor="ctr"/>
          <a:lstStyle/>
          <a:p>
            <a:pPr algn="ctr"/>
            <a:r>
              <a:rPr lang="en-US" sz="2000"/>
              <a:t>Q</a:t>
            </a:r>
          </a:p>
        </p:txBody>
      </p:sp>
      <p:sp>
        <p:nvSpPr>
          <p:cNvPr id="53259" name="Oval 19"/>
          <p:cNvSpPr>
            <a:spLocks noChangeArrowheads="1"/>
          </p:cNvSpPr>
          <p:nvPr/>
        </p:nvSpPr>
        <p:spPr bwMode="auto">
          <a:xfrm>
            <a:off x="6934200" y="35052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53260" name="Oval 20"/>
          <p:cNvSpPr>
            <a:spLocks noChangeArrowheads="1"/>
          </p:cNvSpPr>
          <p:nvPr/>
        </p:nvSpPr>
        <p:spPr bwMode="auto">
          <a:xfrm>
            <a:off x="4724400" y="34290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53261" name="Text Box 22"/>
          <p:cNvSpPr txBox="1">
            <a:spLocks noChangeArrowheads="1"/>
          </p:cNvSpPr>
          <p:nvPr/>
        </p:nvSpPr>
        <p:spPr bwMode="auto">
          <a:xfrm>
            <a:off x="6834188" y="3124200"/>
            <a:ext cx="1014412" cy="274638"/>
          </a:xfrm>
          <a:prstGeom prst="rect">
            <a:avLst/>
          </a:prstGeom>
          <a:noFill/>
          <a:ln w="9525">
            <a:noFill/>
            <a:miter lim="800000"/>
            <a:headEnd/>
            <a:tailEnd/>
          </a:ln>
        </p:spPr>
        <p:txBody>
          <a:bodyPr wrap="none">
            <a:spAutoFit/>
          </a:bodyPr>
          <a:lstStyle/>
          <a:p>
            <a:r>
              <a:rPr lang="en-US" sz="1200"/>
              <a:t>Destination</a:t>
            </a:r>
          </a:p>
        </p:txBody>
      </p:sp>
      <p:sp>
        <p:nvSpPr>
          <p:cNvPr id="53262" name="Text Box 23"/>
          <p:cNvSpPr txBox="1">
            <a:spLocks noChangeArrowheads="1"/>
          </p:cNvSpPr>
          <p:nvPr/>
        </p:nvSpPr>
        <p:spPr bwMode="auto">
          <a:xfrm>
            <a:off x="1524000" y="2514600"/>
            <a:ext cx="827088" cy="274638"/>
          </a:xfrm>
          <a:prstGeom prst="rect">
            <a:avLst/>
          </a:prstGeom>
          <a:noFill/>
          <a:ln w="9525">
            <a:noFill/>
            <a:miter lim="800000"/>
            <a:headEnd/>
            <a:tailEnd/>
          </a:ln>
        </p:spPr>
        <p:txBody>
          <a:bodyPr wrap="none">
            <a:spAutoFit/>
          </a:bodyPr>
          <a:lstStyle/>
          <a:p>
            <a:r>
              <a:rPr lang="en-US" sz="1200"/>
              <a:t>Source 2</a:t>
            </a:r>
          </a:p>
        </p:txBody>
      </p:sp>
      <p:sp>
        <p:nvSpPr>
          <p:cNvPr id="53263" name="Line 25"/>
          <p:cNvSpPr>
            <a:spLocks noChangeShapeType="1"/>
          </p:cNvSpPr>
          <p:nvPr/>
        </p:nvSpPr>
        <p:spPr bwMode="auto">
          <a:xfrm>
            <a:off x="5029200" y="3886200"/>
            <a:ext cx="1981200" cy="0"/>
          </a:xfrm>
          <a:prstGeom prst="line">
            <a:avLst/>
          </a:prstGeom>
          <a:noFill/>
          <a:ln w="57150">
            <a:solidFill>
              <a:schemeClr val="accent1"/>
            </a:solidFill>
            <a:round/>
            <a:headEnd/>
            <a:tailEnd/>
          </a:ln>
        </p:spPr>
        <p:txBody>
          <a:bodyPr/>
          <a:lstStyle/>
          <a:p>
            <a:endParaRPr lang="en-US"/>
          </a:p>
        </p:txBody>
      </p:sp>
      <p:sp>
        <p:nvSpPr>
          <p:cNvPr id="53264" name="Rectangle 27"/>
          <p:cNvSpPr>
            <a:spLocks noChangeArrowheads="1"/>
          </p:cNvSpPr>
          <p:nvPr/>
        </p:nvSpPr>
        <p:spPr bwMode="auto">
          <a:xfrm>
            <a:off x="4191000" y="2743200"/>
            <a:ext cx="1676400" cy="533400"/>
          </a:xfrm>
          <a:prstGeom prst="rect">
            <a:avLst/>
          </a:prstGeom>
          <a:noFill/>
          <a:ln w="9525">
            <a:solidFill>
              <a:schemeClr val="tx1"/>
            </a:solidFill>
            <a:miter lim="800000"/>
            <a:headEnd/>
            <a:tailEnd/>
          </a:ln>
        </p:spPr>
        <p:txBody>
          <a:bodyPr wrap="none" anchor="ctr"/>
          <a:lstStyle/>
          <a:p>
            <a:pPr algn="ctr"/>
            <a:r>
              <a:rPr lang="en-US" sz="1200"/>
              <a:t>Destination Sequence</a:t>
            </a:r>
          </a:p>
          <a:p>
            <a:pPr algn="ctr"/>
            <a:r>
              <a:rPr lang="en-US" sz="1200"/>
              <a:t>Number = 2</a:t>
            </a:r>
          </a:p>
          <a:p>
            <a:pPr algn="ctr"/>
            <a:r>
              <a:rPr lang="en-US" sz="1200"/>
              <a:t>For route to Y</a:t>
            </a:r>
          </a:p>
        </p:txBody>
      </p:sp>
      <p:sp>
        <p:nvSpPr>
          <p:cNvPr id="53265" name="Line 28"/>
          <p:cNvSpPr>
            <a:spLocks noChangeShapeType="1"/>
          </p:cNvSpPr>
          <p:nvPr/>
        </p:nvSpPr>
        <p:spPr bwMode="auto">
          <a:xfrm flipH="1" flipV="1">
            <a:off x="1981200" y="3200400"/>
            <a:ext cx="3048000" cy="685800"/>
          </a:xfrm>
          <a:prstGeom prst="line">
            <a:avLst/>
          </a:prstGeom>
          <a:noFill/>
          <a:ln w="57150">
            <a:solidFill>
              <a:schemeClr val="accent1"/>
            </a:solidFill>
            <a:round/>
            <a:headEnd/>
            <a:tailEnd/>
          </a:ln>
        </p:spPr>
        <p:txBody>
          <a:bodyPr/>
          <a:lstStyle/>
          <a:p>
            <a:endParaRPr lang="en-US"/>
          </a:p>
        </p:txBody>
      </p:sp>
      <p:sp>
        <p:nvSpPr>
          <p:cNvPr id="53266" name="Oval 29"/>
          <p:cNvSpPr>
            <a:spLocks noChangeArrowheads="1"/>
          </p:cNvSpPr>
          <p:nvPr/>
        </p:nvSpPr>
        <p:spPr bwMode="auto">
          <a:xfrm>
            <a:off x="6019800" y="1447800"/>
            <a:ext cx="609600" cy="609600"/>
          </a:xfrm>
          <a:prstGeom prst="ellipse">
            <a:avLst/>
          </a:prstGeom>
          <a:noFill/>
          <a:ln w="9525">
            <a:solidFill>
              <a:schemeClr val="tx1"/>
            </a:solidFill>
            <a:round/>
            <a:headEnd/>
            <a:tailEnd/>
          </a:ln>
        </p:spPr>
        <p:txBody>
          <a:bodyPr wrap="none" anchor="ctr"/>
          <a:lstStyle/>
          <a:p>
            <a:pPr algn="ctr"/>
            <a:r>
              <a:rPr lang="en-US" sz="2000"/>
              <a:t>B</a:t>
            </a:r>
          </a:p>
        </p:txBody>
      </p:sp>
      <p:sp>
        <p:nvSpPr>
          <p:cNvPr id="53267" name="Line 30"/>
          <p:cNvSpPr>
            <a:spLocks noChangeShapeType="1"/>
          </p:cNvSpPr>
          <p:nvPr/>
        </p:nvSpPr>
        <p:spPr bwMode="auto">
          <a:xfrm>
            <a:off x="838200" y="2667000"/>
            <a:ext cx="7848600" cy="0"/>
          </a:xfrm>
          <a:prstGeom prst="line">
            <a:avLst/>
          </a:prstGeom>
          <a:noFill/>
          <a:ln w="9525">
            <a:solidFill>
              <a:schemeClr val="tx1"/>
            </a:solidFill>
            <a:prstDash val="dash"/>
            <a:round/>
            <a:headEnd/>
            <a:tailEnd/>
          </a:ln>
        </p:spPr>
        <p:txBody>
          <a:bodyPr/>
          <a:lstStyle/>
          <a:p>
            <a:endParaRPr lang="en-US"/>
          </a:p>
        </p:txBody>
      </p:sp>
      <p:sp>
        <p:nvSpPr>
          <p:cNvPr id="53268" name="Line 31"/>
          <p:cNvSpPr>
            <a:spLocks noChangeShapeType="1"/>
          </p:cNvSpPr>
          <p:nvPr/>
        </p:nvSpPr>
        <p:spPr bwMode="auto">
          <a:xfrm>
            <a:off x="838200" y="4572000"/>
            <a:ext cx="7848600" cy="0"/>
          </a:xfrm>
          <a:prstGeom prst="line">
            <a:avLst/>
          </a:prstGeom>
          <a:noFill/>
          <a:ln w="9525">
            <a:solidFill>
              <a:schemeClr val="tx1"/>
            </a:solidFill>
            <a:prstDash val="dash"/>
            <a:round/>
            <a:headEnd/>
            <a:tailEnd/>
          </a:ln>
        </p:spPr>
        <p:txBody>
          <a:bodyPr/>
          <a:lstStyle/>
          <a:p>
            <a:endParaRPr lang="en-US"/>
          </a:p>
        </p:txBody>
      </p:sp>
      <p:sp>
        <p:nvSpPr>
          <p:cNvPr id="53269" name="Oval 32"/>
          <p:cNvSpPr>
            <a:spLocks noChangeArrowheads="1"/>
          </p:cNvSpPr>
          <p:nvPr/>
        </p:nvSpPr>
        <p:spPr bwMode="auto">
          <a:xfrm>
            <a:off x="1600200" y="5334000"/>
            <a:ext cx="609600" cy="609600"/>
          </a:xfrm>
          <a:prstGeom prst="ellipse">
            <a:avLst/>
          </a:prstGeom>
          <a:noFill/>
          <a:ln w="9525">
            <a:solidFill>
              <a:schemeClr val="tx1"/>
            </a:solidFill>
            <a:round/>
            <a:headEnd/>
            <a:tailEnd/>
          </a:ln>
        </p:spPr>
        <p:txBody>
          <a:bodyPr wrap="none" anchor="ctr"/>
          <a:lstStyle/>
          <a:p>
            <a:pPr algn="ctr"/>
            <a:r>
              <a:rPr lang="en-US" sz="2000"/>
              <a:t>X</a:t>
            </a:r>
          </a:p>
        </p:txBody>
      </p:sp>
      <p:sp>
        <p:nvSpPr>
          <p:cNvPr id="53270" name="Oval 33"/>
          <p:cNvSpPr>
            <a:spLocks noChangeArrowheads="1"/>
          </p:cNvSpPr>
          <p:nvPr/>
        </p:nvSpPr>
        <p:spPr bwMode="auto">
          <a:xfrm>
            <a:off x="7010400" y="5410200"/>
            <a:ext cx="609600" cy="609600"/>
          </a:xfrm>
          <a:prstGeom prst="ellipse">
            <a:avLst/>
          </a:prstGeom>
          <a:noFill/>
          <a:ln w="9525">
            <a:solidFill>
              <a:schemeClr val="tx1"/>
            </a:solidFill>
            <a:round/>
            <a:headEnd/>
            <a:tailEnd/>
          </a:ln>
        </p:spPr>
        <p:txBody>
          <a:bodyPr wrap="none" anchor="ctr"/>
          <a:lstStyle/>
          <a:p>
            <a:pPr algn="ctr"/>
            <a:r>
              <a:rPr lang="en-US" sz="2000"/>
              <a:t>Y</a:t>
            </a:r>
          </a:p>
        </p:txBody>
      </p:sp>
      <p:sp>
        <p:nvSpPr>
          <p:cNvPr id="53271" name="Oval 34"/>
          <p:cNvSpPr>
            <a:spLocks noChangeArrowheads="1"/>
          </p:cNvSpPr>
          <p:nvPr/>
        </p:nvSpPr>
        <p:spPr bwMode="auto">
          <a:xfrm>
            <a:off x="4800600" y="5334000"/>
            <a:ext cx="609600" cy="609600"/>
          </a:xfrm>
          <a:prstGeom prst="ellipse">
            <a:avLst/>
          </a:prstGeom>
          <a:noFill/>
          <a:ln w="9525">
            <a:solidFill>
              <a:schemeClr val="tx1"/>
            </a:solidFill>
            <a:round/>
            <a:headEnd/>
            <a:tailEnd/>
          </a:ln>
        </p:spPr>
        <p:txBody>
          <a:bodyPr wrap="none" anchor="ctr"/>
          <a:lstStyle/>
          <a:p>
            <a:pPr algn="ctr"/>
            <a:r>
              <a:rPr lang="en-US" sz="2000"/>
              <a:t>A</a:t>
            </a:r>
          </a:p>
        </p:txBody>
      </p:sp>
      <p:sp>
        <p:nvSpPr>
          <p:cNvPr id="53272" name="Text Box 35"/>
          <p:cNvSpPr txBox="1">
            <a:spLocks noChangeArrowheads="1"/>
          </p:cNvSpPr>
          <p:nvPr/>
        </p:nvSpPr>
        <p:spPr bwMode="auto">
          <a:xfrm>
            <a:off x="6910388" y="5029200"/>
            <a:ext cx="1014412" cy="274638"/>
          </a:xfrm>
          <a:prstGeom prst="rect">
            <a:avLst/>
          </a:prstGeom>
          <a:noFill/>
          <a:ln w="9525">
            <a:noFill/>
            <a:miter lim="800000"/>
            <a:headEnd/>
            <a:tailEnd/>
          </a:ln>
        </p:spPr>
        <p:txBody>
          <a:bodyPr wrap="none">
            <a:spAutoFit/>
          </a:bodyPr>
          <a:lstStyle/>
          <a:p>
            <a:r>
              <a:rPr lang="en-US" sz="1200"/>
              <a:t>Destination</a:t>
            </a:r>
          </a:p>
        </p:txBody>
      </p:sp>
      <p:sp>
        <p:nvSpPr>
          <p:cNvPr id="53273" name="Text Box 36"/>
          <p:cNvSpPr txBox="1">
            <a:spLocks noChangeArrowheads="1"/>
          </p:cNvSpPr>
          <p:nvPr/>
        </p:nvSpPr>
        <p:spPr bwMode="auto">
          <a:xfrm>
            <a:off x="1524000" y="4876800"/>
            <a:ext cx="827088" cy="274638"/>
          </a:xfrm>
          <a:prstGeom prst="rect">
            <a:avLst/>
          </a:prstGeom>
          <a:noFill/>
          <a:ln w="9525">
            <a:noFill/>
            <a:miter lim="800000"/>
            <a:headEnd/>
            <a:tailEnd/>
          </a:ln>
        </p:spPr>
        <p:txBody>
          <a:bodyPr wrap="none">
            <a:spAutoFit/>
          </a:bodyPr>
          <a:lstStyle/>
          <a:p>
            <a:r>
              <a:rPr lang="en-US" sz="1200"/>
              <a:t>Source 1</a:t>
            </a:r>
          </a:p>
        </p:txBody>
      </p:sp>
      <p:sp>
        <p:nvSpPr>
          <p:cNvPr id="53274" name="Rectangle 38"/>
          <p:cNvSpPr>
            <a:spLocks noChangeArrowheads="1"/>
          </p:cNvSpPr>
          <p:nvPr/>
        </p:nvSpPr>
        <p:spPr bwMode="auto">
          <a:xfrm>
            <a:off x="4343400" y="4648200"/>
            <a:ext cx="1600200" cy="533400"/>
          </a:xfrm>
          <a:prstGeom prst="rect">
            <a:avLst/>
          </a:prstGeom>
          <a:noFill/>
          <a:ln w="9525">
            <a:solidFill>
              <a:schemeClr val="tx1"/>
            </a:solidFill>
            <a:miter lim="800000"/>
            <a:headEnd/>
            <a:tailEnd/>
          </a:ln>
        </p:spPr>
        <p:txBody>
          <a:bodyPr wrap="none" anchor="ctr"/>
          <a:lstStyle/>
          <a:p>
            <a:pPr algn="ctr"/>
            <a:r>
              <a:rPr lang="en-US" sz="1200"/>
              <a:t>Destination Sequence</a:t>
            </a:r>
          </a:p>
          <a:p>
            <a:pPr algn="ctr"/>
            <a:r>
              <a:rPr lang="en-US" sz="1200"/>
              <a:t>Number = 2</a:t>
            </a:r>
          </a:p>
          <a:p>
            <a:pPr algn="ctr"/>
            <a:r>
              <a:rPr lang="en-US" sz="1200"/>
              <a:t>For route to Y</a:t>
            </a:r>
          </a:p>
        </p:txBody>
      </p:sp>
      <p:sp>
        <p:nvSpPr>
          <p:cNvPr id="53275" name="Line 40"/>
          <p:cNvSpPr>
            <a:spLocks noChangeShapeType="1"/>
          </p:cNvSpPr>
          <p:nvPr/>
        </p:nvSpPr>
        <p:spPr bwMode="auto">
          <a:xfrm>
            <a:off x="5181600" y="5791200"/>
            <a:ext cx="1981200" cy="0"/>
          </a:xfrm>
          <a:prstGeom prst="line">
            <a:avLst/>
          </a:prstGeom>
          <a:noFill/>
          <a:ln w="57150">
            <a:solidFill>
              <a:schemeClr val="accent1"/>
            </a:solidFill>
            <a:round/>
            <a:headEnd/>
            <a:tailEnd/>
          </a:ln>
        </p:spPr>
        <p:txBody>
          <a:bodyPr/>
          <a:lstStyle/>
          <a:p>
            <a:endParaRPr lang="en-US"/>
          </a:p>
        </p:txBody>
      </p:sp>
      <p:sp>
        <p:nvSpPr>
          <p:cNvPr id="53276" name="Line 41"/>
          <p:cNvSpPr>
            <a:spLocks noChangeShapeType="1"/>
          </p:cNvSpPr>
          <p:nvPr/>
        </p:nvSpPr>
        <p:spPr bwMode="auto">
          <a:xfrm>
            <a:off x="2286000" y="5638800"/>
            <a:ext cx="2286000" cy="0"/>
          </a:xfrm>
          <a:prstGeom prst="line">
            <a:avLst/>
          </a:prstGeom>
          <a:noFill/>
          <a:ln w="9525">
            <a:solidFill>
              <a:schemeClr val="tx1"/>
            </a:solidFill>
            <a:prstDash val="dash"/>
            <a:round/>
            <a:headEnd/>
            <a:tailEnd type="triangle" w="med" len="med"/>
          </a:ln>
        </p:spPr>
        <p:txBody>
          <a:bodyPr/>
          <a:lstStyle/>
          <a:p>
            <a:endParaRPr lang="en-US"/>
          </a:p>
        </p:txBody>
      </p:sp>
      <p:sp>
        <p:nvSpPr>
          <p:cNvPr id="53277" name="Text Box 42"/>
          <p:cNvSpPr txBox="1">
            <a:spLocks noChangeArrowheads="1"/>
          </p:cNvSpPr>
          <p:nvPr/>
        </p:nvSpPr>
        <p:spPr bwMode="auto">
          <a:xfrm>
            <a:off x="2667000" y="5105400"/>
            <a:ext cx="1557338" cy="517525"/>
          </a:xfrm>
          <a:prstGeom prst="rect">
            <a:avLst/>
          </a:prstGeom>
          <a:noFill/>
          <a:ln w="9525">
            <a:noFill/>
            <a:miter lim="800000"/>
            <a:headEnd/>
            <a:tailEnd/>
          </a:ln>
        </p:spPr>
        <p:txBody>
          <a:bodyPr wrap="none">
            <a:spAutoFit/>
          </a:bodyPr>
          <a:lstStyle/>
          <a:p>
            <a:r>
              <a:rPr lang="en-US" sz="1400"/>
              <a:t>Route Request</a:t>
            </a:r>
          </a:p>
          <a:p>
            <a:r>
              <a:rPr lang="en-US" sz="1400"/>
              <a:t>(Dest. Seq. # =1)</a:t>
            </a:r>
          </a:p>
        </p:txBody>
      </p:sp>
      <p:sp>
        <p:nvSpPr>
          <p:cNvPr id="53278" name="Text Box 43"/>
          <p:cNvSpPr txBox="1">
            <a:spLocks noChangeArrowheads="1"/>
          </p:cNvSpPr>
          <p:nvPr/>
        </p:nvSpPr>
        <p:spPr bwMode="auto">
          <a:xfrm>
            <a:off x="4114800" y="6030913"/>
            <a:ext cx="2976563" cy="517525"/>
          </a:xfrm>
          <a:prstGeom prst="rect">
            <a:avLst/>
          </a:prstGeom>
          <a:noFill/>
          <a:ln w="9525">
            <a:noFill/>
            <a:miter lim="800000"/>
            <a:headEnd/>
            <a:tailEnd/>
          </a:ln>
        </p:spPr>
        <p:txBody>
          <a:bodyPr wrap="none">
            <a:spAutoFit/>
          </a:bodyPr>
          <a:lstStyle/>
          <a:p>
            <a:r>
              <a:rPr lang="en-US" sz="1400">
                <a:solidFill>
                  <a:srgbClr val="FF0000"/>
                </a:solidFill>
              </a:rPr>
              <a:t>Node A will use new route to Y</a:t>
            </a:r>
          </a:p>
          <a:p>
            <a:r>
              <a:rPr lang="en-US" sz="1400">
                <a:solidFill>
                  <a:srgbClr val="FF0000"/>
                </a:solidFill>
              </a:rPr>
              <a:t>to respond to this Route Request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036638" y="152400"/>
            <a:ext cx="7412037" cy="755650"/>
          </a:xfrm>
        </p:spPr>
        <p:txBody>
          <a:bodyPr/>
          <a:lstStyle/>
          <a:p>
            <a:r>
              <a:rPr lang="en-US" smtClean="0"/>
              <a:t>AODV</a:t>
            </a:r>
            <a:br>
              <a:rPr lang="en-US" smtClean="0"/>
            </a:br>
            <a:r>
              <a:rPr lang="en-US" sz="2400" i="1" smtClean="0">
                <a:solidFill>
                  <a:schemeClr val="accent1"/>
                </a:solidFill>
              </a:rPr>
              <a:t>Route Maintenance</a:t>
            </a:r>
            <a:r>
              <a:rPr lang="en-US" sz="2400" i="1" smtClean="0"/>
              <a:t> </a:t>
            </a:r>
          </a:p>
        </p:txBody>
      </p:sp>
      <p:sp>
        <p:nvSpPr>
          <p:cNvPr id="54275" name="Rectangle 3"/>
          <p:cNvSpPr>
            <a:spLocks noGrp="1" noChangeArrowheads="1"/>
          </p:cNvSpPr>
          <p:nvPr>
            <p:ph type="body" idx="1"/>
          </p:nvPr>
        </p:nvSpPr>
        <p:spPr>
          <a:xfrm>
            <a:off x="1036638" y="1277938"/>
            <a:ext cx="7413625" cy="4124325"/>
          </a:xfrm>
        </p:spPr>
        <p:txBody>
          <a:bodyPr/>
          <a:lstStyle/>
          <a:p>
            <a:r>
              <a:rPr lang="en-US" sz="2000" smtClean="0"/>
              <a:t>A route may break when any node along the route moves away</a:t>
            </a:r>
          </a:p>
          <a:p>
            <a:endParaRPr lang="en-US" sz="2000" smtClean="0"/>
          </a:p>
          <a:p>
            <a:r>
              <a:rPr lang="en-US" sz="2000" smtClean="0"/>
              <a:t>If the source moves</a:t>
            </a:r>
          </a:p>
          <a:p>
            <a:pPr lvl="1"/>
            <a:r>
              <a:rPr lang="en-US" smtClean="0"/>
              <a:t>The source can reinitiate route discovery to find a new route to the destination.</a:t>
            </a:r>
          </a:p>
          <a:p>
            <a:endParaRPr lang="en-US" smtClean="0"/>
          </a:p>
          <a:p>
            <a:r>
              <a:rPr lang="en-US" sz="2000" smtClean="0"/>
              <a:t>If an intermediate node moves</a:t>
            </a:r>
          </a:p>
          <a:p>
            <a:pPr lvl="1"/>
            <a:r>
              <a:rPr lang="en-US" smtClean="0"/>
              <a:t>A neighbor of the moved node detects failure of link to the moved node and sends a link failure notification to its upstream neighbors, which in turn informs its upstream neighbors until the notification reaches the source</a:t>
            </a:r>
          </a:p>
          <a:p>
            <a:pPr lvl="1"/>
            <a:r>
              <a:rPr lang="en-US" smtClean="0"/>
              <a:t>The source can reinitiate route discovery to find a new route to the destination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036638" y="152400"/>
            <a:ext cx="7412037" cy="755650"/>
          </a:xfrm>
        </p:spPr>
        <p:txBody>
          <a:bodyPr/>
          <a:lstStyle/>
          <a:p>
            <a:r>
              <a:rPr lang="en-US" smtClean="0"/>
              <a:t>Cluster-Based Routing Protocol</a:t>
            </a:r>
          </a:p>
        </p:txBody>
      </p:sp>
      <p:sp>
        <p:nvSpPr>
          <p:cNvPr id="55299" name="Rectangle 3"/>
          <p:cNvSpPr>
            <a:spLocks noGrp="1" noChangeArrowheads="1"/>
          </p:cNvSpPr>
          <p:nvPr>
            <p:ph type="body" idx="1"/>
          </p:nvPr>
        </p:nvSpPr>
        <p:spPr>
          <a:xfrm>
            <a:off x="1036638" y="838200"/>
            <a:ext cx="7413625" cy="4564063"/>
          </a:xfrm>
        </p:spPr>
        <p:txBody>
          <a:bodyPr/>
          <a:lstStyle/>
          <a:p>
            <a:r>
              <a:rPr lang="en-US" smtClean="0"/>
              <a:t>Nodes are divided into clusters. </a:t>
            </a:r>
          </a:p>
          <a:p>
            <a:endParaRPr lang="en-US" smtClean="0"/>
          </a:p>
          <a:p>
            <a:r>
              <a:rPr lang="en-US" smtClean="0"/>
              <a:t>Algorithm for establishing clusters: </a:t>
            </a:r>
          </a:p>
          <a:p>
            <a:pPr lvl="1"/>
            <a:r>
              <a:rPr lang="en-US" smtClean="0"/>
              <a:t>Upon powering up, node enters "</a:t>
            </a:r>
            <a:r>
              <a:rPr lang="en-US" smtClean="0">
                <a:solidFill>
                  <a:srgbClr val="FF0000"/>
                </a:solidFill>
              </a:rPr>
              <a:t>undecided</a:t>
            </a:r>
            <a:r>
              <a:rPr lang="en-US" smtClean="0"/>
              <a:t>" state, starts a timer and broadcasts a Hello message </a:t>
            </a:r>
          </a:p>
          <a:p>
            <a:pPr lvl="1"/>
            <a:endParaRPr lang="en-US" smtClean="0"/>
          </a:p>
          <a:p>
            <a:pPr lvl="1"/>
            <a:r>
              <a:rPr lang="en-US" smtClean="0"/>
              <a:t>Cluster head responds to the Hello message with its own Hello message</a:t>
            </a:r>
          </a:p>
          <a:p>
            <a:pPr lvl="1"/>
            <a:endParaRPr lang="en-US" smtClean="0"/>
          </a:p>
          <a:p>
            <a:pPr lvl="1"/>
            <a:r>
              <a:rPr lang="en-US" smtClean="0"/>
              <a:t>Receipt of Hello from cluster head triggers the </a:t>
            </a:r>
            <a:r>
              <a:rPr lang="en-US" smtClean="0">
                <a:solidFill>
                  <a:srgbClr val="FF0000"/>
                </a:solidFill>
              </a:rPr>
              <a:t>undecided</a:t>
            </a:r>
            <a:r>
              <a:rPr lang="en-US" smtClean="0"/>
              <a:t> node to transition its state into "</a:t>
            </a:r>
            <a:r>
              <a:rPr lang="en-US" smtClean="0">
                <a:solidFill>
                  <a:srgbClr val="FF0000"/>
                </a:solidFill>
              </a:rPr>
              <a:t>member</a:t>
            </a:r>
            <a:r>
              <a:rPr lang="en-US" smtClean="0"/>
              <a:t>". </a:t>
            </a:r>
          </a:p>
          <a:p>
            <a:pPr lvl="1"/>
            <a:endParaRPr lang="en-US" smtClean="0"/>
          </a:p>
          <a:p>
            <a:pPr lvl="1"/>
            <a:r>
              <a:rPr lang="en-US" smtClean="0"/>
              <a:t>If the undecided node times out, then it makes itself the cluster-head if it has bi-directional link to some neighbor; otherwise it remains in undecided state and repeats the procedure again. </a:t>
            </a:r>
          </a:p>
          <a:p>
            <a:pPr lvl="1"/>
            <a:endParaRPr lang="en-US" smtClean="0"/>
          </a:p>
          <a:p>
            <a:pPr lvl="1"/>
            <a:r>
              <a:rPr lang="en-US" smtClean="0"/>
              <a:t>Cluster heads are changed as </a:t>
            </a:r>
            <a:r>
              <a:rPr lang="en-US" smtClean="0">
                <a:solidFill>
                  <a:srgbClr val="FF0000"/>
                </a:solidFill>
              </a:rPr>
              <a:t>infrequently</a:t>
            </a:r>
            <a:r>
              <a:rPr lang="en-US" smtClean="0"/>
              <a:t> as possible.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036638" y="152400"/>
            <a:ext cx="7412037" cy="755650"/>
          </a:xfrm>
        </p:spPr>
        <p:txBody>
          <a:bodyPr/>
          <a:lstStyle/>
          <a:p>
            <a:r>
              <a:rPr lang="en-US" smtClean="0"/>
              <a:t>Cluster-Based Routing Protocol</a:t>
            </a:r>
          </a:p>
        </p:txBody>
      </p:sp>
      <p:sp>
        <p:nvSpPr>
          <p:cNvPr id="56323" name="Rectangle 3"/>
          <p:cNvSpPr>
            <a:spLocks noGrp="1" noChangeArrowheads="1"/>
          </p:cNvSpPr>
          <p:nvPr>
            <p:ph type="body" idx="1"/>
          </p:nvPr>
        </p:nvSpPr>
        <p:spPr>
          <a:xfrm>
            <a:off x="1036638" y="1066800"/>
            <a:ext cx="7413625" cy="4335463"/>
          </a:xfrm>
        </p:spPr>
        <p:txBody>
          <a:bodyPr/>
          <a:lstStyle/>
          <a:p>
            <a:r>
              <a:rPr lang="en-US" smtClean="0"/>
              <a:t>Each node maintains a </a:t>
            </a:r>
            <a:r>
              <a:rPr lang="en-US" smtClean="0">
                <a:solidFill>
                  <a:srgbClr val="FF0000"/>
                </a:solidFill>
              </a:rPr>
              <a:t>neighbor table</a:t>
            </a:r>
            <a:r>
              <a:rPr lang="en-US" smtClean="0"/>
              <a:t>, containing </a:t>
            </a:r>
          </a:p>
          <a:p>
            <a:pPr lvl="1"/>
            <a:r>
              <a:rPr lang="en-US" smtClean="0"/>
              <a:t>Status of the link to each neighbor and </a:t>
            </a:r>
          </a:p>
          <a:p>
            <a:pPr lvl="1"/>
            <a:r>
              <a:rPr lang="en-US" smtClean="0"/>
              <a:t>State of the neighbor (cluster-head or member). </a:t>
            </a:r>
          </a:p>
          <a:p>
            <a:endParaRPr lang="en-US" smtClean="0"/>
          </a:p>
          <a:p>
            <a:r>
              <a:rPr lang="en-US" smtClean="0"/>
              <a:t>A cluster-head maintains information about </a:t>
            </a:r>
          </a:p>
          <a:p>
            <a:pPr lvl="1"/>
            <a:r>
              <a:rPr lang="en-US" smtClean="0"/>
              <a:t>All members of its cluster and </a:t>
            </a:r>
          </a:p>
          <a:p>
            <a:pPr lvl="1"/>
            <a:r>
              <a:rPr lang="en-US" smtClean="0"/>
              <a:t>A cluster </a:t>
            </a:r>
            <a:r>
              <a:rPr lang="en-US" smtClean="0">
                <a:solidFill>
                  <a:srgbClr val="FF0000"/>
                </a:solidFill>
              </a:rPr>
              <a:t>adjacency table</a:t>
            </a:r>
          </a:p>
          <a:p>
            <a:pPr lvl="1"/>
            <a:endParaRPr lang="en-US" smtClean="0"/>
          </a:p>
          <a:p>
            <a:r>
              <a:rPr lang="en-US" smtClean="0"/>
              <a:t>Cluster adjacency table contains the following information about each neighboring cluster:</a:t>
            </a:r>
          </a:p>
          <a:p>
            <a:pPr lvl="1"/>
            <a:r>
              <a:rPr lang="en-US" smtClean="0"/>
              <a:t>Gateway through which the cluster can be reached and </a:t>
            </a:r>
          </a:p>
          <a:p>
            <a:pPr lvl="1"/>
            <a:r>
              <a:rPr lang="en-US" smtClean="0"/>
              <a:t>Cluster head of the cluster.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036638" y="152400"/>
            <a:ext cx="7412037" cy="755650"/>
          </a:xfrm>
        </p:spPr>
        <p:txBody>
          <a:bodyPr/>
          <a:lstStyle/>
          <a:p>
            <a:r>
              <a:rPr lang="en-US" smtClean="0"/>
              <a:t>Cluster-Based Routing Protocol</a:t>
            </a:r>
          </a:p>
        </p:txBody>
      </p:sp>
      <p:sp>
        <p:nvSpPr>
          <p:cNvPr id="57347" name="Rectangle 3"/>
          <p:cNvSpPr>
            <a:spLocks noGrp="1" noChangeArrowheads="1"/>
          </p:cNvSpPr>
          <p:nvPr>
            <p:ph type="body" idx="1"/>
          </p:nvPr>
        </p:nvSpPr>
        <p:spPr>
          <a:xfrm>
            <a:off x="1036638" y="685800"/>
            <a:ext cx="7413625" cy="4716463"/>
          </a:xfrm>
        </p:spPr>
        <p:txBody>
          <a:bodyPr/>
          <a:lstStyle/>
          <a:p>
            <a:r>
              <a:rPr lang="en-US" sz="2000" smtClean="0"/>
              <a:t>When a source has to send packet to a destination, it sends a route request packet to its cluster head</a:t>
            </a:r>
          </a:p>
          <a:p>
            <a:endParaRPr lang="en-US" sz="2000" smtClean="0"/>
          </a:p>
          <a:p>
            <a:r>
              <a:rPr lang="en-US" sz="2000" smtClean="0"/>
              <a:t>Upon receiving the request, a cluster-head checks to see if the destination is in its cluster</a:t>
            </a:r>
          </a:p>
          <a:p>
            <a:pPr lvl="1"/>
            <a:r>
              <a:rPr lang="en-US" sz="1600" smtClean="0"/>
              <a:t>If yes, it sends the request directly to the destination</a:t>
            </a:r>
          </a:p>
          <a:p>
            <a:pPr lvl="1"/>
            <a:r>
              <a:rPr lang="en-US" sz="1600" smtClean="0"/>
              <a:t>Else, it sends it to all its adjacent cluster-heads. </a:t>
            </a:r>
          </a:p>
          <a:p>
            <a:pPr lvl="1"/>
            <a:endParaRPr lang="en-US" sz="2000" smtClean="0"/>
          </a:p>
          <a:p>
            <a:r>
              <a:rPr lang="en-US" sz="2000" smtClean="0"/>
              <a:t>The request contains the cluster heads’ addresses (i.e., source routing) so a cluster head discards a request packet that it has already seen. </a:t>
            </a:r>
          </a:p>
          <a:p>
            <a:endParaRPr lang="en-US" sz="2000" smtClean="0"/>
          </a:p>
          <a:p>
            <a:r>
              <a:rPr lang="en-US" sz="2000" smtClean="0"/>
              <a:t>When the destination receives the request packet, it replies with the route recorded in the request packet. </a:t>
            </a:r>
          </a:p>
          <a:p>
            <a:endParaRPr lang="en-US" sz="2000" smtClean="0"/>
          </a:p>
          <a:p>
            <a:r>
              <a:rPr lang="en-US" sz="2000" smtClean="0"/>
              <a:t>If the source does not receive a reply within a time period, it backs off exponentially before trying to re-send route request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36638" y="152400"/>
            <a:ext cx="7412037" cy="755650"/>
          </a:xfrm>
        </p:spPr>
        <p:txBody>
          <a:bodyPr/>
          <a:lstStyle/>
          <a:p>
            <a:r>
              <a:rPr lang="en-US" smtClean="0"/>
              <a:t>Cluster-Based Routing Protocol</a:t>
            </a:r>
          </a:p>
        </p:txBody>
      </p:sp>
      <p:sp>
        <p:nvSpPr>
          <p:cNvPr id="58371" name="Rectangle 3"/>
          <p:cNvSpPr>
            <a:spLocks noGrp="1" noChangeArrowheads="1"/>
          </p:cNvSpPr>
          <p:nvPr>
            <p:ph type="body" idx="1"/>
          </p:nvPr>
        </p:nvSpPr>
        <p:spPr>
          <a:xfrm>
            <a:off x="1036638" y="838200"/>
            <a:ext cx="7413625" cy="4564063"/>
          </a:xfrm>
        </p:spPr>
        <p:txBody>
          <a:bodyPr/>
          <a:lstStyle/>
          <a:p>
            <a:r>
              <a:rPr lang="en-US" sz="2000" smtClean="0">
                <a:solidFill>
                  <a:srgbClr val="FF0000"/>
                </a:solidFill>
              </a:rPr>
              <a:t>Route shortening technique</a:t>
            </a:r>
          </a:p>
          <a:p>
            <a:pPr lvl="1"/>
            <a:r>
              <a:rPr lang="en-US" smtClean="0"/>
              <a:t>Upon receiving a source route packet, the node tries to find the farthest node in the route that is its neighbor (this could have happened due to a topology change) and sends the packet to that node thus reducing the route</a:t>
            </a:r>
          </a:p>
          <a:p>
            <a:endParaRPr lang="en-US" smtClean="0"/>
          </a:p>
          <a:p>
            <a:r>
              <a:rPr lang="en-US" sz="2000" smtClean="0"/>
              <a:t>While forwarding the packet if a node detects a broken link it sends back an error message to the source and then initiates local repair mechanism</a:t>
            </a:r>
          </a:p>
          <a:p>
            <a:endParaRPr lang="en-US" sz="2000" smtClean="0"/>
          </a:p>
          <a:p>
            <a:r>
              <a:rPr lang="en-US" sz="2000" smtClean="0">
                <a:solidFill>
                  <a:srgbClr val="FF0000"/>
                </a:solidFill>
              </a:rPr>
              <a:t>Local repair</a:t>
            </a:r>
            <a:r>
              <a:rPr lang="en-US" sz="2000" smtClean="0"/>
              <a:t>: when a node finds the next hop is unreachable, it checks to see if the next hop can be reached through any of its neighbor or if the hop after next hop can be reached through any other neighbor. If any of the two works, the packet can be sent out over the repaired path.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036638" y="152400"/>
            <a:ext cx="7412037" cy="755650"/>
          </a:xfrm>
        </p:spPr>
        <p:txBody>
          <a:bodyPr/>
          <a:lstStyle/>
          <a:p>
            <a:r>
              <a:rPr lang="en-US" u="sng" dirty="0" smtClean="0"/>
              <a:t>S</a:t>
            </a:r>
            <a:r>
              <a:rPr lang="en-US" dirty="0" smtClean="0"/>
              <a:t>ignal </a:t>
            </a:r>
            <a:r>
              <a:rPr lang="en-US" u="sng" dirty="0" smtClean="0"/>
              <a:t>S</a:t>
            </a:r>
            <a:r>
              <a:rPr lang="en-US" dirty="0" smtClean="0"/>
              <a:t>tability-Based Adaptive </a:t>
            </a:r>
            <a:r>
              <a:rPr lang="en-US" u="sng" dirty="0" smtClean="0"/>
              <a:t>R</a:t>
            </a:r>
            <a:r>
              <a:rPr lang="en-US" dirty="0" smtClean="0"/>
              <a:t>outing Protocol (SSR) (1 / 4)</a:t>
            </a:r>
          </a:p>
        </p:txBody>
      </p:sp>
      <p:sp>
        <p:nvSpPr>
          <p:cNvPr id="59395" name="Rectangle 3"/>
          <p:cNvSpPr>
            <a:spLocks noGrp="1" noChangeArrowheads="1"/>
          </p:cNvSpPr>
          <p:nvPr>
            <p:ph type="body" idx="1"/>
          </p:nvPr>
        </p:nvSpPr>
        <p:spPr>
          <a:xfrm>
            <a:off x="1036638" y="1371600"/>
            <a:ext cx="7413625" cy="4030663"/>
          </a:xfrm>
        </p:spPr>
        <p:txBody>
          <a:bodyPr/>
          <a:lstStyle/>
          <a:p>
            <a:r>
              <a:rPr lang="en-US" smtClean="0"/>
              <a:t>On-demand routing that selects routes </a:t>
            </a:r>
            <a:r>
              <a:rPr lang="en-US" smtClean="0">
                <a:solidFill>
                  <a:srgbClr val="FF0000"/>
                </a:solidFill>
              </a:rPr>
              <a:t>based on the radio signal strength</a:t>
            </a:r>
            <a:r>
              <a:rPr lang="en-US" smtClean="0"/>
              <a:t> between nodes, choosing "stronger" connectivity. </a:t>
            </a:r>
          </a:p>
          <a:p>
            <a:endParaRPr lang="en-US" smtClean="0"/>
          </a:p>
          <a:p>
            <a:r>
              <a:rPr lang="en-US" smtClean="0"/>
              <a:t>Uses two protocols</a:t>
            </a:r>
          </a:p>
          <a:p>
            <a:pPr lvl="1"/>
            <a:r>
              <a:rPr lang="en-US" smtClean="0"/>
              <a:t>Dynamic Routing Protocol (DRP)</a:t>
            </a:r>
          </a:p>
          <a:p>
            <a:pPr lvl="1"/>
            <a:r>
              <a:rPr lang="en-US" smtClean="0"/>
              <a:t>Static Routing Protocol (SRP). </a:t>
            </a:r>
          </a:p>
          <a:p>
            <a:endParaRPr lang="en-US" smtClean="0"/>
          </a:p>
          <a:p>
            <a:r>
              <a:rPr lang="en-US" smtClean="0"/>
              <a:t>Each node maintains</a:t>
            </a:r>
          </a:p>
          <a:p>
            <a:pPr lvl="1"/>
            <a:r>
              <a:rPr lang="en-US" smtClean="0"/>
              <a:t>Signal Stability Table (SST) and</a:t>
            </a:r>
          </a:p>
          <a:p>
            <a:pPr lvl="1"/>
            <a:r>
              <a:rPr lang="en-US" smtClean="0"/>
              <a:t>Routing Table (RT). </a:t>
            </a:r>
          </a:p>
          <a:p>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036638" y="152400"/>
            <a:ext cx="7412037" cy="755650"/>
          </a:xfrm>
        </p:spPr>
        <p:txBody>
          <a:bodyPr/>
          <a:lstStyle/>
          <a:p>
            <a:r>
              <a:rPr lang="en-US" dirty="0" smtClean="0"/>
              <a:t>SSR (2 / 4)</a:t>
            </a:r>
          </a:p>
        </p:txBody>
      </p:sp>
      <p:sp>
        <p:nvSpPr>
          <p:cNvPr id="60419" name="Rectangle 3"/>
          <p:cNvSpPr>
            <a:spLocks noGrp="1" noChangeArrowheads="1"/>
          </p:cNvSpPr>
          <p:nvPr>
            <p:ph type="body" idx="1"/>
          </p:nvPr>
        </p:nvSpPr>
        <p:spPr>
          <a:xfrm>
            <a:off x="1036638" y="838200"/>
            <a:ext cx="7413625" cy="4564063"/>
          </a:xfrm>
        </p:spPr>
        <p:txBody>
          <a:bodyPr/>
          <a:lstStyle/>
          <a:p>
            <a:r>
              <a:rPr lang="en-US" smtClean="0"/>
              <a:t>Signal Stability Table (SST) stores the signal strength of neighboring nodes obtained by periodic beacons from the link layer of each neighboring node.</a:t>
            </a:r>
          </a:p>
          <a:p>
            <a:pPr lvl="1"/>
            <a:r>
              <a:rPr lang="en-US" smtClean="0"/>
              <a:t>Signal strength is either recorded as a </a:t>
            </a:r>
            <a:r>
              <a:rPr lang="en-US" smtClean="0">
                <a:solidFill>
                  <a:srgbClr val="FF0000"/>
                </a:solidFill>
              </a:rPr>
              <a:t>strong or weak</a:t>
            </a:r>
            <a:r>
              <a:rPr lang="en-US" smtClean="0"/>
              <a:t>. </a:t>
            </a:r>
          </a:p>
          <a:p>
            <a:pPr lvl="1"/>
            <a:r>
              <a:rPr lang="en-US" smtClean="0"/>
              <a:t>All transmissions are received by DRP and processed. </a:t>
            </a:r>
          </a:p>
          <a:p>
            <a:pPr lvl="1"/>
            <a:r>
              <a:rPr lang="en-US" smtClean="0"/>
              <a:t>After updating the appropriate table entries, the DRP passes the packet to the SRP. </a:t>
            </a:r>
          </a:p>
          <a:p>
            <a:pPr lvl="1"/>
            <a:endParaRPr lang="en-US" smtClean="0"/>
          </a:p>
          <a:p>
            <a:pPr lvl="1"/>
            <a:endParaRPr lang="en-US" smtClean="0"/>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036638" y="152400"/>
            <a:ext cx="7412037" cy="755650"/>
          </a:xfrm>
        </p:spPr>
        <p:txBody>
          <a:bodyPr/>
          <a:lstStyle/>
          <a:p>
            <a:r>
              <a:rPr lang="en-US" dirty="0" smtClean="0"/>
              <a:t>SSR (3 / 4)</a:t>
            </a:r>
          </a:p>
        </p:txBody>
      </p:sp>
      <p:sp>
        <p:nvSpPr>
          <p:cNvPr id="61443" name="Rectangle 3"/>
          <p:cNvSpPr>
            <a:spLocks noGrp="1" noChangeArrowheads="1"/>
          </p:cNvSpPr>
          <p:nvPr>
            <p:ph type="body" idx="1"/>
          </p:nvPr>
        </p:nvSpPr>
        <p:spPr>
          <a:xfrm>
            <a:off x="1036638" y="1143000"/>
            <a:ext cx="7413625" cy="4259263"/>
          </a:xfrm>
        </p:spPr>
        <p:txBody>
          <a:bodyPr/>
          <a:lstStyle/>
          <a:p>
            <a:r>
              <a:rPr lang="en-US" smtClean="0"/>
              <a:t>SRP passes the packet up the protocol stack if the node is the destination. Otherwise, it looks up the destination in the RT and forwards the packet. </a:t>
            </a:r>
          </a:p>
          <a:p>
            <a:pPr lvl="1"/>
            <a:r>
              <a:rPr lang="en-US" smtClean="0"/>
              <a:t>If there is no entry for the destination in the RT, it initiates a route-search process to find a route by sending a route-search packet to neighbors from which it received strong signals</a:t>
            </a:r>
          </a:p>
          <a:p>
            <a:pPr lvl="1"/>
            <a:r>
              <a:rPr lang="en-US" smtClean="0"/>
              <a:t>The destination chooses the first arriving route-search packet to send back as it is highly likely that this packet arrived over the shortest or least congested path.</a:t>
            </a:r>
          </a:p>
          <a:p>
            <a:pPr lvl="1"/>
            <a:r>
              <a:rPr lang="en-US" smtClean="0"/>
              <a:t>The DRP reverses the selected route and sends a route-reply message back to the initiator of route-request.</a:t>
            </a:r>
          </a:p>
          <a:p>
            <a:pPr lvl="1"/>
            <a:r>
              <a:rPr lang="en-US" smtClean="0"/>
              <a:t> The DRP of the nodes along the path update their RTs accordingly.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036638" y="152400"/>
            <a:ext cx="7412037" cy="755650"/>
          </a:xfrm>
        </p:spPr>
        <p:txBody>
          <a:bodyPr/>
          <a:lstStyle/>
          <a:p>
            <a:r>
              <a:rPr lang="en-US" dirty="0" smtClean="0"/>
              <a:t>SSR (4 / 4)</a:t>
            </a:r>
          </a:p>
        </p:txBody>
      </p:sp>
      <p:sp>
        <p:nvSpPr>
          <p:cNvPr id="62467" name="Rectangle 3"/>
          <p:cNvSpPr>
            <a:spLocks noGrp="1" noChangeArrowheads="1"/>
          </p:cNvSpPr>
          <p:nvPr>
            <p:ph type="body" idx="1"/>
          </p:nvPr>
        </p:nvSpPr>
        <p:spPr>
          <a:xfrm>
            <a:off x="1036638" y="914400"/>
            <a:ext cx="7413625" cy="4487863"/>
          </a:xfrm>
        </p:spPr>
        <p:txBody>
          <a:bodyPr/>
          <a:lstStyle/>
          <a:p>
            <a:r>
              <a:rPr lang="en-US" sz="2000" smtClean="0"/>
              <a:t>Route-search packets arriving at the destination have necessarily arrived on the path of strongest signal stability because the packets arriving over a weak channel are dropped at intermediate nodes.</a:t>
            </a:r>
          </a:p>
          <a:p>
            <a:endParaRPr lang="en-US" sz="2000" smtClean="0"/>
          </a:p>
          <a:p>
            <a:r>
              <a:rPr lang="en-US" sz="2000" smtClean="0"/>
              <a:t>If the source times out before receiving a reply, it can re-transmit the packet and sets the PREF field in the packet header to indicate that weak channels can also be used</a:t>
            </a:r>
          </a:p>
          <a:p>
            <a:endParaRPr lang="en-US" sz="2000" smtClean="0"/>
          </a:p>
          <a:p>
            <a:r>
              <a:rPr lang="en-US" sz="2000" smtClean="0"/>
              <a:t>When an intermediate node detects a link failure, it sends an error message to the source indicating which channel has failed. The source then sends an erase message to notify all nodes of the broken link and initiates a new route-search process to find a new path to the destination.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1036638" y="152400"/>
            <a:ext cx="7412037" cy="755650"/>
          </a:xfrm>
        </p:spPr>
        <p:txBody>
          <a:bodyPr/>
          <a:lstStyle/>
          <a:p>
            <a:r>
              <a:rPr lang="en-US" smtClean="0"/>
              <a:t>Military Mobile Ad-Hoc Network Illustration</a:t>
            </a:r>
          </a:p>
        </p:txBody>
      </p:sp>
      <p:pic>
        <p:nvPicPr>
          <p:cNvPr id="363531" name="Picture 11" descr="Tanks%25202">
            <a:hlinkClick r:id="rId2"/>
          </p:cNvPr>
          <p:cNvPicPr>
            <a:picLocks noChangeAspect="1" noChangeArrowheads="1"/>
          </p:cNvPicPr>
          <p:nvPr/>
        </p:nvPicPr>
        <p:blipFill>
          <a:blip r:embed="rId3" cstate="print"/>
          <a:srcRect/>
          <a:stretch>
            <a:fillRect/>
          </a:stretch>
        </p:blipFill>
        <p:spPr bwMode="auto">
          <a:xfrm>
            <a:off x="3429000" y="2971800"/>
            <a:ext cx="838200" cy="546100"/>
          </a:xfrm>
          <a:prstGeom prst="rect">
            <a:avLst/>
          </a:prstGeom>
          <a:noFill/>
          <a:ln w="9525">
            <a:noFill/>
            <a:miter lim="800000"/>
            <a:headEnd/>
            <a:tailEnd/>
          </a:ln>
        </p:spPr>
      </p:pic>
      <p:pic>
        <p:nvPicPr>
          <p:cNvPr id="363533" name="Picture 13" descr="Tanks%25202">
            <a:hlinkClick r:id="rId2"/>
          </p:cNvPr>
          <p:cNvPicPr>
            <a:picLocks noChangeAspect="1" noChangeArrowheads="1"/>
          </p:cNvPicPr>
          <p:nvPr/>
        </p:nvPicPr>
        <p:blipFill>
          <a:blip r:embed="rId3" cstate="print"/>
          <a:srcRect/>
          <a:stretch>
            <a:fillRect/>
          </a:stretch>
        </p:blipFill>
        <p:spPr bwMode="auto">
          <a:xfrm>
            <a:off x="2490788" y="2514600"/>
            <a:ext cx="709612" cy="461963"/>
          </a:xfrm>
          <a:prstGeom prst="rect">
            <a:avLst/>
          </a:prstGeom>
          <a:noFill/>
          <a:ln w="9525">
            <a:noFill/>
            <a:miter lim="800000"/>
            <a:headEnd/>
            <a:tailEnd/>
          </a:ln>
        </p:spPr>
      </p:pic>
      <p:pic>
        <p:nvPicPr>
          <p:cNvPr id="363534" name="Picture 14" descr="Tanks%25202">
            <a:hlinkClick r:id="rId2"/>
          </p:cNvPr>
          <p:cNvPicPr>
            <a:picLocks noChangeAspect="1" noChangeArrowheads="1"/>
          </p:cNvPicPr>
          <p:nvPr/>
        </p:nvPicPr>
        <p:blipFill>
          <a:blip r:embed="rId3" cstate="print"/>
          <a:srcRect/>
          <a:stretch>
            <a:fillRect/>
          </a:stretch>
        </p:blipFill>
        <p:spPr bwMode="auto">
          <a:xfrm>
            <a:off x="2286000" y="3962400"/>
            <a:ext cx="685800" cy="446088"/>
          </a:xfrm>
          <a:prstGeom prst="rect">
            <a:avLst/>
          </a:prstGeom>
          <a:noFill/>
          <a:ln w="9525">
            <a:noFill/>
            <a:miter lim="800000"/>
            <a:headEnd/>
            <a:tailEnd/>
          </a:ln>
        </p:spPr>
      </p:pic>
      <p:pic>
        <p:nvPicPr>
          <p:cNvPr id="363535" name="Picture 15" descr="pavehawk"/>
          <p:cNvPicPr>
            <a:picLocks noChangeAspect="1" noChangeArrowheads="1"/>
          </p:cNvPicPr>
          <p:nvPr/>
        </p:nvPicPr>
        <p:blipFill>
          <a:blip r:embed="rId4" cstate="print"/>
          <a:srcRect/>
          <a:stretch>
            <a:fillRect/>
          </a:stretch>
        </p:blipFill>
        <p:spPr bwMode="auto">
          <a:xfrm>
            <a:off x="4267200" y="762000"/>
            <a:ext cx="1435100" cy="690563"/>
          </a:xfrm>
          <a:prstGeom prst="rect">
            <a:avLst/>
          </a:prstGeom>
          <a:noFill/>
          <a:ln w="9525">
            <a:noFill/>
            <a:miter lim="800000"/>
            <a:headEnd/>
            <a:tailEnd/>
          </a:ln>
        </p:spPr>
      </p:pic>
      <p:grpSp>
        <p:nvGrpSpPr>
          <p:cNvPr id="2" name="Group 16"/>
          <p:cNvGrpSpPr>
            <a:grpSpLocks/>
          </p:cNvGrpSpPr>
          <p:nvPr/>
        </p:nvGrpSpPr>
        <p:grpSpPr bwMode="auto">
          <a:xfrm>
            <a:off x="1143000" y="3048000"/>
            <a:ext cx="838200" cy="663575"/>
            <a:chOff x="1610" y="2485"/>
            <a:chExt cx="525" cy="274"/>
          </a:xfrm>
        </p:grpSpPr>
        <p:pic>
          <p:nvPicPr>
            <p:cNvPr id="11293" name="Picture 17"/>
            <p:cNvPicPr>
              <a:picLocks noChangeAspect="1" noChangeArrowheads="1"/>
            </p:cNvPicPr>
            <p:nvPr/>
          </p:nvPicPr>
          <p:blipFill>
            <a:blip r:embed="rId5" cstate="print"/>
            <a:srcRect/>
            <a:stretch>
              <a:fillRect/>
            </a:stretch>
          </p:blipFill>
          <p:spPr bwMode="auto">
            <a:xfrm>
              <a:off x="1610" y="2485"/>
              <a:ext cx="525" cy="274"/>
            </a:xfrm>
            <a:prstGeom prst="rect">
              <a:avLst/>
            </a:prstGeom>
            <a:noFill/>
            <a:ln w="9525">
              <a:noFill/>
              <a:miter lim="800000"/>
              <a:headEnd/>
              <a:tailEnd/>
            </a:ln>
          </p:spPr>
        </p:pic>
        <p:pic>
          <p:nvPicPr>
            <p:cNvPr id="11294" name="Picture 18"/>
            <p:cNvPicPr>
              <a:picLocks noChangeAspect="1" noChangeArrowheads="1"/>
            </p:cNvPicPr>
            <p:nvPr/>
          </p:nvPicPr>
          <p:blipFill>
            <a:blip r:embed="rId6" cstate="print"/>
            <a:srcRect/>
            <a:stretch>
              <a:fillRect/>
            </a:stretch>
          </p:blipFill>
          <p:spPr bwMode="auto">
            <a:xfrm>
              <a:off x="1610" y="2485"/>
              <a:ext cx="525" cy="274"/>
            </a:xfrm>
            <a:prstGeom prst="rect">
              <a:avLst/>
            </a:prstGeom>
            <a:noFill/>
            <a:ln w="9525">
              <a:noFill/>
              <a:miter lim="800000"/>
              <a:headEnd/>
              <a:tailEnd/>
            </a:ln>
          </p:spPr>
        </p:pic>
      </p:grpSp>
      <p:pic>
        <p:nvPicPr>
          <p:cNvPr id="363539" name="Picture 19" descr="Tanks%25202">
            <a:hlinkClick r:id="rId2"/>
          </p:cNvPr>
          <p:cNvPicPr>
            <a:picLocks noChangeAspect="1" noChangeArrowheads="1"/>
          </p:cNvPicPr>
          <p:nvPr/>
        </p:nvPicPr>
        <p:blipFill>
          <a:blip r:embed="rId3" cstate="print"/>
          <a:srcRect/>
          <a:stretch>
            <a:fillRect/>
          </a:stretch>
        </p:blipFill>
        <p:spPr bwMode="auto">
          <a:xfrm>
            <a:off x="7772400" y="3352800"/>
            <a:ext cx="838200" cy="546100"/>
          </a:xfrm>
          <a:prstGeom prst="rect">
            <a:avLst/>
          </a:prstGeom>
          <a:noFill/>
          <a:ln w="9525">
            <a:noFill/>
            <a:miter lim="800000"/>
            <a:headEnd/>
            <a:tailEnd/>
          </a:ln>
        </p:spPr>
      </p:pic>
      <p:pic>
        <p:nvPicPr>
          <p:cNvPr id="363540" name="Picture 20" descr="Tanks%25202">
            <a:hlinkClick r:id="rId2"/>
          </p:cNvPr>
          <p:cNvPicPr>
            <a:picLocks noChangeAspect="1" noChangeArrowheads="1"/>
          </p:cNvPicPr>
          <p:nvPr/>
        </p:nvPicPr>
        <p:blipFill>
          <a:blip r:embed="rId3" cstate="print"/>
          <a:srcRect/>
          <a:stretch>
            <a:fillRect/>
          </a:stretch>
        </p:blipFill>
        <p:spPr bwMode="auto">
          <a:xfrm>
            <a:off x="6834188" y="2895600"/>
            <a:ext cx="709612" cy="461963"/>
          </a:xfrm>
          <a:prstGeom prst="rect">
            <a:avLst/>
          </a:prstGeom>
          <a:noFill/>
          <a:ln w="9525">
            <a:noFill/>
            <a:miter lim="800000"/>
            <a:headEnd/>
            <a:tailEnd/>
          </a:ln>
        </p:spPr>
      </p:pic>
      <p:pic>
        <p:nvPicPr>
          <p:cNvPr id="363541" name="Picture 21" descr="Tanks%25202">
            <a:hlinkClick r:id="rId2"/>
          </p:cNvPr>
          <p:cNvPicPr>
            <a:picLocks noChangeAspect="1" noChangeArrowheads="1"/>
          </p:cNvPicPr>
          <p:nvPr/>
        </p:nvPicPr>
        <p:blipFill>
          <a:blip r:embed="rId3" cstate="print"/>
          <a:srcRect/>
          <a:stretch>
            <a:fillRect/>
          </a:stretch>
        </p:blipFill>
        <p:spPr bwMode="auto">
          <a:xfrm>
            <a:off x="6629400" y="4343400"/>
            <a:ext cx="685800" cy="446088"/>
          </a:xfrm>
          <a:prstGeom prst="rect">
            <a:avLst/>
          </a:prstGeom>
          <a:noFill/>
          <a:ln w="9525">
            <a:noFill/>
            <a:miter lim="800000"/>
            <a:headEnd/>
            <a:tailEnd/>
          </a:ln>
        </p:spPr>
      </p:pic>
      <p:grpSp>
        <p:nvGrpSpPr>
          <p:cNvPr id="3" name="Group 22"/>
          <p:cNvGrpSpPr>
            <a:grpSpLocks/>
          </p:cNvGrpSpPr>
          <p:nvPr/>
        </p:nvGrpSpPr>
        <p:grpSpPr bwMode="auto">
          <a:xfrm>
            <a:off x="5791200" y="3429000"/>
            <a:ext cx="838200" cy="663575"/>
            <a:chOff x="1610" y="2485"/>
            <a:chExt cx="525" cy="274"/>
          </a:xfrm>
        </p:grpSpPr>
        <p:pic>
          <p:nvPicPr>
            <p:cNvPr id="11291" name="Picture 23"/>
            <p:cNvPicPr>
              <a:picLocks noChangeAspect="1" noChangeArrowheads="1"/>
            </p:cNvPicPr>
            <p:nvPr/>
          </p:nvPicPr>
          <p:blipFill>
            <a:blip r:embed="rId5" cstate="print"/>
            <a:srcRect/>
            <a:stretch>
              <a:fillRect/>
            </a:stretch>
          </p:blipFill>
          <p:spPr bwMode="auto">
            <a:xfrm>
              <a:off x="1610" y="2485"/>
              <a:ext cx="525" cy="274"/>
            </a:xfrm>
            <a:prstGeom prst="rect">
              <a:avLst/>
            </a:prstGeom>
            <a:noFill/>
            <a:ln w="9525">
              <a:noFill/>
              <a:miter lim="800000"/>
              <a:headEnd/>
              <a:tailEnd/>
            </a:ln>
          </p:spPr>
        </p:pic>
        <p:pic>
          <p:nvPicPr>
            <p:cNvPr id="11292" name="Picture 24"/>
            <p:cNvPicPr>
              <a:picLocks noChangeAspect="1" noChangeArrowheads="1"/>
            </p:cNvPicPr>
            <p:nvPr/>
          </p:nvPicPr>
          <p:blipFill>
            <a:blip r:embed="rId6" cstate="print"/>
            <a:srcRect/>
            <a:stretch>
              <a:fillRect/>
            </a:stretch>
          </p:blipFill>
          <p:spPr bwMode="auto">
            <a:xfrm>
              <a:off x="1610" y="2485"/>
              <a:ext cx="525" cy="274"/>
            </a:xfrm>
            <a:prstGeom prst="rect">
              <a:avLst/>
            </a:prstGeom>
            <a:noFill/>
            <a:ln w="9525">
              <a:noFill/>
              <a:miter lim="800000"/>
              <a:headEnd/>
              <a:tailEnd/>
            </a:ln>
          </p:spPr>
        </p:pic>
      </p:grpSp>
      <p:sp>
        <p:nvSpPr>
          <p:cNvPr id="363545" name="Oval 25"/>
          <p:cNvSpPr>
            <a:spLocks noChangeArrowheads="1"/>
          </p:cNvSpPr>
          <p:nvPr/>
        </p:nvSpPr>
        <p:spPr bwMode="auto">
          <a:xfrm>
            <a:off x="838200" y="2286000"/>
            <a:ext cx="3962400" cy="3200400"/>
          </a:xfrm>
          <a:prstGeom prst="ellipse">
            <a:avLst/>
          </a:prstGeom>
          <a:noFill/>
          <a:ln w="9525">
            <a:solidFill>
              <a:schemeClr val="tx1"/>
            </a:solidFill>
            <a:round/>
            <a:headEnd/>
            <a:tailEnd/>
          </a:ln>
        </p:spPr>
        <p:txBody>
          <a:bodyPr wrap="none" anchor="ctr"/>
          <a:lstStyle/>
          <a:p>
            <a:endParaRPr lang="en-US"/>
          </a:p>
        </p:txBody>
      </p:sp>
      <p:sp>
        <p:nvSpPr>
          <p:cNvPr id="363546" name="Oval 26"/>
          <p:cNvSpPr>
            <a:spLocks noChangeArrowheads="1"/>
          </p:cNvSpPr>
          <p:nvPr/>
        </p:nvSpPr>
        <p:spPr bwMode="auto">
          <a:xfrm>
            <a:off x="5410200" y="2362200"/>
            <a:ext cx="3276600" cy="3048000"/>
          </a:xfrm>
          <a:prstGeom prst="ellipse">
            <a:avLst/>
          </a:prstGeom>
          <a:noFill/>
          <a:ln w="9525">
            <a:solidFill>
              <a:schemeClr val="tx1"/>
            </a:solidFill>
            <a:round/>
            <a:headEnd/>
            <a:tailEnd/>
          </a:ln>
        </p:spPr>
        <p:txBody>
          <a:bodyPr wrap="none" anchor="ctr"/>
          <a:lstStyle/>
          <a:p>
            <a:endParaRPr lang="en-US"/>
          </a:p>
        </p:txBody>
      </p:sp>
      <p:sp>
        <p:nvSpPr>
          <p:cNvPr id="363547" name="Line 27"/>
          <p:cNvSpPr>
            <a:spLocks noChangeShapeType="1"/>
          </p:cNvSpPr>
          <p:nvPr/>
        </p:nvSpPr>
        <p:spPr bwMode="auto">
          <a:xfrm flipH="1">
            <a:off x="3200400" y="1371600"/>
            <a:ext cx="1447800" cy="1143000"/>
          </a:xfrm>
          <a:prstGeom prst="line">
            <a:avLst/>
          </a:prstGeom>
          <a:noFill/>
          <a:ln w="9525">
            <a:solidFill>
              <a:schemeClr val="tx1"/>
            </a:solidFill>
            <a:prstDash val="dash"/>
            <a:round/>
            <a:headEnd/>
            <a:tailEnd/>
          </a:ln>
        </p:spPr>
        <p:txBody>
          <a:bodyPr/>
          <a:lstStyle/>
          <a:p>
            <a:endParaRPr lang="en-US"/>
          </a:p>
        </p:txBody>
      </p:sp>
      <p:sp>
        <p:nvSpPr>
          <p:cNvPr id="363548" name="Line 28"/>
          <p:cNvSpPr>
            <a:spLocks noChangeShapeType="1"/>
          </p:cNvSpPr>
          <p:nvPr/>
        </p:nvSpPr>
        <p:spPr bwMode="auto">
          <a:xfrm>
            <a:off x="5334000" y="1524000"/>
            <a:ext cx="1447800" cy="1524000"/>
          </a:xfrm>
          <a:prstGeom prst="line">
            <a:avLst/>
          </a:prstGeom>
          <a:noFill/>
          <a:ln w="9525">
            <a:solidFill>
              <a:schemeClr val="tx1"/>
            </a:solidFill>
            <a:prstDash val="dash"/>
            <a:round/>
            <a:headEnd/>
            <a:tailEnd/>
          </a:ln>
        </p:spPr>
        <p:txBody>
          <a:bodyPr/>
          <a:lstStyle/>
          <a:p>
            <a:endParaRPr lang="en-US"/>
          </a:p>
        </p:txBody>
      </p:sp>
      <p:sp>
        <p:nvSpPr>
          <p:cNvPr id="363549" name="Line 29"/>
          <p:cNvSpPr>
            <a:spLocks noChangeShapeType="1"/>
          </p:cNvSpPr>
          <p:nvPr/>
        </p:nvSpPr>
        <p:spPr bwMode="auto">
          <a:xfrm flipV="1">
            <a:off x="1905000" y="2819400"/>
            <a:ext cx="533400" cy="381000"/>
          </a:xfrm>
          <a:prstGeom prst="line">
            <a:avLst/>
          </a:prstGeom>
          <a:noFill/>
          <a:ln w="28575">
            <a:solidFill>
              <a:schemeClr val="tx1"/>
            </a:solidFill>
            <a:prstDash val="dash"/>
            <a:round/>
            <a:headEnd/>
            <a:tailEnd/>
          </a:ln>
        </p:spPr>
        <p:txBody>
          <a:bodyPr/>
          <a:lstStyle/>
          <a:p>
            <a:endParaRPr lang="en-US"/>
          </a:p>
        </p:txBody>
      </p:sp>
      <p:sp>
        <p:nvSpPr>
          <p:cNvPr id="363550" name="Line 30"/>
          <p:cNvSpPr>
            <a:spLocks noChangeShapeType="1"/>
          </p:cNvSpPr>
          <p:nvPr/>
        </p:nvSpPr>
        <p:spPr bwMode="auto">
          <a:xfrm flipV="1">
            <a:off x="3048000" y="3657600"/>
            <a:ext cx="533400" cy="381000"/>
          </a:xfrm>
          <a:prstGeom prst="line">
            <a:avLst/>
          </a:prstGeom>
          <a:noFill/>
          <a:ln w="28575">
            <a:solidFill>
              <a:schemeClr val="tx1"/>
            </a:solidFill>
            <a:prstDash val="dash"/>
            <a:round/>
            <a:headEnd/>
            <a:tailEnd/>
          </a:ln>
        </p:spPr>
        <p:txBody>
          <a:bodyPr/>
          <a:lstStyle/>
          <a:p>
            <a:endParaRPr lang="en-US"/>
          </a:p>
        </p:txBody>
      </p:sp>
      <p:sp>
        <p:nvSpPr>
          <p:cNvPr id="363551" name="Line 31"/>
          <p:cNvSpPr>
            <a:spLocks noChangeShapeType="1"/>
          </p:cNvSpPr>
          <p:nvPr/>
        </p:nvSpPr>
        <p:spPr bwMode="auto">
          <a:xfrm>
            <a:off x="1981200" y="3581400"/>
            <a:ext cx="381000" cy="457200"/>
          </a:xfrm>
          <a:prstGeom prst="line">
            <a:avLst/>
          </a:prstGeom>
          <a:noFill/>
          <a:ln w="28575">
            <a:solidFill>
              <a:schemeClr val="tx1"/>
            </a:solidFill>
            <a:prstDash val="dash"/>
            <a:round/>
            <a:headEnd/>
            <a:tailEnd/>
          </a:ln>
        </p:spPr>
        <p:txBody>
          <a:bodyPr/>
          <a:lstStyle/>
          <a:p>
            <a:endParaRPr lang="en-US"/>
          </a:p>
        </p:txBody>
      </p:sp>
      <p:pic>
        <p:nvPicPr>
          <p:cNvPr id="363557" name="Picture 37" descr="soldier-allied-gurkha-borneo">
            <a:hlinkClick r:id="rId7"/>
          </p:cNvPr>
          <p:cNvPicPr>
            <a:picLocks noChangeAspect="1" noChangeArrowheads="1"/>
          </p:cNvPicPr>
          <p:nvPr/>
        </p:nvPicPr>
        <p:blipFill>
          <a:blip r:embed="rId8" cstate="print"/>
          <a:srcRect/>
          <a:stretch>
            <a:fillRect/>
          </a:stretch>
        </p:blipFill>
        <p:spPr bwMode="auto">
          <a:xfrm>
            <a:off x="1524000" y="4419600"/>
            <a:ext cx="423863" cy="685800"/>
          </a:xfrm>
          <a:prstGeom prst="rect">
            <a:avLst/>
          </a:prstGeom>
          <a:noFill/>
          <a:ln w="9525">
            <a:noFill/>
            <a:miter lim="800000"/>
            <a:headEnd/>
            <a:tailEnd/>
          </a:ln>
        </p:spPr>
      </p:pic>
      <p:pic>
        <p:nvPicPr>
          <p:cNvPr id="363558" name="Picture 38" descr="soldier-allied-gurkha-borneo">
            <a:hlinkClick r:id="rId7"/>
          </p:cNvPr>
          <p:cNvPicPr>
            <a:picLocks noChangeAspect="1" noChangeArrowheads="1"/>
          </p:cNvPicPr>
          <p:nvPr/>
        </p:nvPicPr>
        <p:blipFill>
          <a:blip r:embed="rId8" cstate="print"/>
          <a:srcRect/>
          <a:stretch>
            <a:fillRect/>
          </a:stretch>
        </p:blipFill>
        <p:spPr bwMode="auto">
          <a:xfrm>
            <a:off x="2133600" y="4495800"/>
            <a:ext cx="423863" cy="685800"/>
          </a:xfrm>
          <a:prstGeom prst="rect">
            <a:avLst/>
          </a:prstGeom>
          <a:noFill/>
          <a:ln w="9525">
            <a:noFill/>
            <a:miter lim="800000"/>
            <a:headEnd/>
            <a:tailEnd/>
          </a:ln>
        </p:spPr>
      </p:pic>
      <p:pic>
        <p:nvPicPr>
          <p:cNvPr id="363559" name="Picture 39" descr="soldier-allied-gurkha-borneo">
            <a:hlinkClick r:id="rId7"/>
          </p:cNvPr>
          <p:cNvPicPr>
            <a:picLocks noChangeAspect="1" noChangeArrowheads="1"/>
          </p:cNvPicPr>
          <p:nvPr/>
        </p:nvPicPr>
        <p:blipFill>
          <a:blip r:embed="rId8" cstate="print"/>
          <a:srcRect/>
          <a:stretch>
            <a:fillRect/>
          </a:stretch>
        </p:blipFill>
        <p:spPr bwMode="auto">
          <a:xfrm>
            <a:off x="2928938" y="4572000"/>
            <a:ext cx="423862" cy="685800"/>
          </a:xfrm>
          <a:prstGeom prst="rect">
            <a:avLst/>
          </a:prstGeom>
          <a:noFill/>
          <a:ln w="9525">
            <a:noFill/>
            <a:miter lim="800000"/>
            <a:headEnd/>
            <a:tailEnd/>
          </a:ln>
        </p:spPr>
      </p:pic>
      <p:pic>
        <p:nvPicPr>
          <p:cNvPr id="363560" name="Picture 40" descr="soldier-allied-gurkha-borneo">
            <a:hlinkClick r:id="rId7"/>
          </p:cNvPr>
          <p:cNvPicPr>
            <a:picLocks noChangeAspect="1" noChangeArrowheads="1"/>
          </p:cNvPicPr>
          <p:nvPr/>
        </p:nvPicPr>
        <p:blipFill>
          <a:blip r:embed="rId8" cstate="print"/>
          <a:srcRect/>
          <a:stretch>
            <a:fillRect/>
          </a:stretch>
        </p:blipFill>
        <p:spPr bwMode="auto">
          <a:xfrm>
            <a:off x="1676400" y="3581400"/>
            <a:ext cx="423863" cy="685800"/>
          </a:xfrm>
          <a:prstGeom prst="rect">
            <a:avLst/>
          </a:prstGeom>
          <a:noFill/>
          <a:ln w="9525">
            <a:noFill/>
            <a:miter lim="800000"/>
            <a:headEnd/>
            <a:tailEnd/>
          </a:ln>
        </p:spPr>
      </p:pic>
      <p:sp>
        <p:nvSpPr>
          <p:cNvPr id="363561" name="Line 41"/>
          <p:cNvSpPr>
            <a:spLocks noChangeShapeType="1"/>
          </p:cNvSpPr>
          <p:nvPr/>
        </p:nvSpPr>
        <p:spPr bwMode="auto">
          <a:xfrm>
            <a:off x="1905000" y="4191000"/>
            <a:ext cx="228600" cy="381000"/>
          </a:xfrm>
          <a:prstGeom prst="line">
            <a:avLst/>
          </a:prstGeom>
          <a:noFill/>
          <a:ln w="19050">
            <a:solidFill>
              <a:srgbClr val="FF0000"/>
            </a:solidFill>
            <a:prstDash val="dash"/>
            <a:round/>
            <a:headEnd/>
            <a:tailEnd/>
          </a:ln>
        </p:spPr>
        <p:txBody>
          <a:bodyPr/>
          <a:lstStyle/>
          <a:p>
            <a:endParaRPr lang="en-US"/>
          </a:p>
        </p:txBody>
      </p:sp>
      <p:sp>
        <p:nvSpPr>
          <p:cNvPr id="363562" name="Line 42"/>
          <p:cNvSpPr>
            <a:spLocks noChangeShapeType="1"/>
          </p:cNvSpPr>
          <p:nvPr/>
        </p:nvSpPr>
        <p:spPr bwMode="auto">
          <a:xfrm flipV="1">
            <a:off x="2438400" y="4953000"/>
            <a:ext cx="381000" cy="0"/>
          </a:xfrm>
          <a:prstGeom prst="line">
            <a:avLst/>
          </a:prstGeom>
          <a:noFill/>
          <a:ln w="19050">
            <a:solidFill>
              <a:srgbClr val="FF0000"/>
            </a:solidFill>
            <a:prstDash val="dash"/>
            <a:round/>
            <a:headEnd/>
            <a:tailEnd/>
          </a:ln>
        </p:spPr>
        <p:txBody>
          <a:bodyPr/>
          <a:lstStyle/>
          <a:p>
            <a:endParaRPr lang="en-US"/>
          </a:p>
        </p:txBody>
      </p:sp>
      <p:sp>
        <p:nvSpPr>
          <p:cNvPr id="363563" name="Line 43"/>
          <p:cNvSpPr>
            <a:spLocks noChangeShapeType="1"/>
          </p:cNvSpPr>
          <p:nvPr/>
        </p:nvSpPr>
        <p:spPr bwMode="auto">
          <a:xfrm flipV="1">
            <a:off x="1752600" y="4800600"/>
            <a:ext cx="381000" cy="0"/>
          </a:xfrm>
          <a:prstGeom prst="line">
            <a:avLst/>
          </a:prstGeom>
          <a:noFill/>
          <a:ln w="19050">
            <a:solidFill>
              <a:srgbClr val="FF0000"/>
            </a:solidFill>
            <a:prstDash val="dash"/>
            <a:round/>
            <a:headEnd/>
            <a:tailEnd/>
          </a:ln>
        </p:spPr>
        <p:txBody>
          <a:bodyPr/>
          <a:lstStyle/>
          <a:p>
            <a:endParaRPr lang="en-US"/>
          </a:p>
        </p:txBody>
      </p:sp>
      <p:sp>
        <p:nvSpPr>
          <p:cNvPr id="363564" name="Line 44"/>
          <p:cNvSpPr>
            <a:spLocks noChangeShapeType="1"/>
          </p:cNvSpPr>
          <p:nvPr/>
        </p:nvSpPr>
        <p:spPr bwMode="auto">
          <a:xfrm>
            <a:off x="2590800" y="4419600"/>
            <a:ext cx="304800" cy="381000"/>
          </a:xfrm>
          <a:prstGeom prst="line">
            <a:avLst/>
          </a:prstGeom>
          <a:noFill/>
          <a:ln w="19050">
            <a:solidFill>
              <a:srgbClr val="FF0000"/>
            </a:solidFill>
            <a:prstDash val="dash"/>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35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35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35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35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35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35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35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35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355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355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635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356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35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35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35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6353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35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354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6354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354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6353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635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45" grpId="0" animBg="1"/>
      <p:bldP spid="363546" grpId="0" animBg="1"/>
      <p:bldP spid="363547" grpId="0" animBg="1"/>
      <p:bldP spid="363548" grpId="0" animBg="1"/>
      <p:bldP spid="363549" grpId="0" animBg="1"/>
      <p:bldP spid="363550" grpId="0" animBg="1"/>
      <p:bldP spid="363551" grpId="0" animBg="1"/>
      <p:bldP spid="363561" grpId="0" animBg="1"/>
      <p:bldP spid="363562" grpId="0" animBg="1"/>
      <p:bldP spid="363563" grpId="0" animBg="1"/>
      <p:bldP spid="363564"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5"/>
          <p:cNvSpPr txBox="1">
            <a:spLocks noChangeArrowheads="1"/>
          </p:cNvSpPr>
          <p:nvPr/>
        </p:nvSpPr>
        <p:spPr bwMode="auto">
          <a:xfrm>
            <a:off x="1077913" y="1931988"/>
            <a:ext cx="7431087" cy="1322387"/>
          </a:xfrm>
          <a:prstGeom prst="rect">
            <a:avLst/>
          </a:prstGeom>
          <a:noFill/>
          <a:ln w="9525">
            <a:noFill/>
            <a:miter lim="800000"/>
            <a:headEnd/>
            <a:tailEnd/>
          </a:ln>
        </p:spPr>
        <p:txBody>
          <a:bodyPr wrap="none">
            <a:spAutoFit/>
          </a:bodyPr>
          <a:lstStyle/>
          <a:p>
            <a:pPr algn="ctr" eaLnBrk="0" hangingPunct="0"/>
            <a:r>
              <a:rPr lang="en-US" sz="4000" b="0">
                <a:solidFill>
                  <a:schemeClr val="accent1"/>
                </a:solidFill>
                <a:latin typeface="Times New Roman" pitchFamily="18" charset="0"/>
              </a:rPr>
              <a:t>What Problems Do You See</a:t>
            </a:r>
          </a:p>
          <a:p>
            <a:pPr algn="ctr" eaLnBrk="0" hangingPunct="0"/>
            <a:r>
              <a:rPr lang="en-US" sz="4000" b="0">
                <a:solidFill>
                  <a:schemeClr val="accent1"/>
                </a:solidFill>
                <a:latin typeface="Times New Roman" pitchFamily="18" charset="0"/>
              </a:rPr>
              <a:t>As Important to Address and Why?</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5"/>
          <p:cNvSpPr txBox="1">
            <a:spLocks noChangeArrowheads="1"/>
          </p:cNvSpPr>
          <p:nvPr/>
        </p:nvSpPr>
        <p:spPr bwMode="auto">
          <a:xfrm>
            <a:off x="3035300" y="2122488"/>
            <a:ext cx="3767138" cy="1311275"/>
          </a:xfrm>
          <a:prstGeom prst="rect">
            <a:avLst/>
          </a:prstGeom>
          <a:noFill/>
          <a:ln w="9525">
            <a:noFill/>
            <a:miter lim="800000"/>
            <a:headEnd/>
            <a:tailEnd/>
          </a:ln>
        </p:spPr>
        <p:txBody>
          <a:bodyPr wrap="none">
            <a:spAutoFit/>
          </a:bodyPr>
          <a:lstStyle/>
          <a:p>
            <a:pPr eaLnBrk="0" hangingPunct="0"/>
            <a:r>
              <a:rPr lang="en-US" sz="8000" b="0">
                <a:solidFill>
                  <a:schemeClr val="accent1"/>
                </a:solidFill>
                <a:latin typeface="Times New Roman" pitchFamily="18" charset="0"/>
              </a:rPr>
              <a:t>Thanks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36638" y="152400"/>
            <a:ext cx="7726362" cy="755650"/>
          </a:xfrm>
        </p:spPr>
        <p:txBody>
          <a:bodyPr/>
          <a:lstStyle/>
          <a:p>
            <a:r>
              <a:rPr lang="en-US" smtClean="0"/>
              <a:t>What  Makes Ad-Hoc Routing Difficult</a:t>
            </a:r>
          </a:p>
        </p:txBody>
      </p:sp>
      <p:sp>
        <p:nvSpPr>
          <p:cNvPr id="12291" name="Rectangle 3"/>
          <p:cNvSpPr>
            <a:spLocks noGrp="1" noChangeArrowheads="1"/>
          </p:cNvSpPr>
          <p:nvPr>
            <p:ph type="body" idx="1"/>
          </p:nvPr>
        </p:nvSpPr>
        <p:spPr>
          <a:xfrm>
            <a:off x="1120775" y="817460"/>
            <a:ext cx="7413625" cy="5791200"/>
          </a:xfrm>
        </p:spPr>
        <p:txBody>
          <a:bodyPr/>
          <a:lstStyle/>
          <a:p>
            <a:r>
              <a:rPr lang="en-US" dirty="0" smtClean="0"/>
              <a:t>Frequent node movements lead to frequent changes of network topology</a:t>
            </a:r>
          </a:p>
          <a:p>
            <a:endParaRPr lang="en-US" dirty="0" smtClean="0"/>
          </a:p>
          <a:p>
            <a:r>
              <a:rPr lang="en-US" dirty="0" smtClean="0"/>
              <a:t>Energy-constrained nodes</a:t>
            </a:r>
          </a:p>
          <a:p>
            <a:endParaRPr lang="en-US" dirty="0" smtClean="0"/>
          </a:p>
          <a:p>
            <a:r>
              <a:rPr lang="en-US" dirty="0" smtClean="0"/>
              <a:t>Large number of nodes</a:t>
            </a:r>
          </a:p>
          <a:p>
            <a:endParaRPr lang="en-US" dirty="0" smtClean="0"/>
          </a:p>
          <a:p>
            <a:r>
              <a:rPr lang="en-US" dirty="0" smtClean="0"/>
              <a:t>Fast moving nodes (e.g., airplanes, cars, </a:t>
            </a:r>
            <a:r>
              <a:rPr lang="en-US" dirty="0" err="1" smtClean="0"/>
              <a:t>HSR,etc</a:t>
            </a:r>
            <a:r>
              <a:rPr lang="en-US" dirty="0" smtClean="0"/>
              <a:t>)</a:t>
            </a:r>
          </a:p>
        </p:txBody>
      </p:sp>
      <p:sp>
        <p:nvSpPr>
          <p:cNvPr id="355332" name="Rectangle 4"/>
          <p:cNvSpPr>
            <a:spLocks noChangeArrowheads="1"/>
          </p:cNvSpPr>
          <p:nvPr/>
        </p:nvSpPr>
        <p:spPr bwMode="auto">
          <a:xfrm>
            <a:off x="1143000" y="4888390"/>
            <a:ext cx="7391400" cy="1420984"/>
          </a:xfrm>
          <a:prstGeom prst="rect">
            <a:avLst/>
          </a:prstGeom>
          <a:solidFill>
            <a:schemeClr val="folHlink"/>
          </a:solidFill>
          <a:ln w="9525">
            <a:noFill/>
            <a:miter lim="800000"/>
            <a:headEnd/>
            <a:tailEnd/>
          </a:ln>
          <a:effectLst>
            <a:outerShdw dist="107763" dir="2700000" algn="ctr" rotWithShape="0">
              <a:schemeClr val="bg2">
                <a:alpha val="50000"/>
              </a:schemeClr>
            </a:outerShdw>
          </a:effectLst>
        </p:spPr>
        <p:txBody>
          <a:bodyPr wrap="none" anchor="ctr"/>
          <a:lstStyle/>
          <a:p>
            <a:pPr algn="ctr">
              <a:defRPr/>
            </a:pPr>
            <a:r>
              <a:rPr lang="en-US" sz="2000" b="0">
                <a:latin typeface="Arial" pitchFamily="34" charset="0"/>
              </a:rPr>
              <a:t>Routing protocols designed for the Internet</a:t>
            </a:r>
          </a:p>
          <a:p>
            <a:pPr algn="ctr">
              <a:defRPr/>
            </a:pPr>
            <a:r>
              <a:rPr lang="en-US" sz="2000" b="0">
                <a:latin typeface="Arial" pitchFamily="34" charset="0"/>
              </a:rPr>
              <a:t>were designed for relatively stable networks</a:t>
            </a:r>
          </a:p>
          <a:p>
            <a:pPr algn="ctr">
              <a:defRPr/>
            </a:pPr>
            <a:r>
              <a:rPr lang="en-US" sz="2000" b="0">
                <a:latin typeface="Arial" pitchFamily="34" charset="0"/>
              </a:rPr>
              <a:t>and cannot handle the dynamic changes in ad-hoc networks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36638" y="152400"/>
            <a:ext cx="7726362" cy="755650"/>
          </a:xfrm>
        </p:spPr>
        <p:txBody>
          <a:bodyPr/>
          <a:lstStyle/>
          <a:p>
            <a:r>
              <a:rPr lang="en-US" smtClean="0"/>
              <a:t>Desirable Characteristics of Ad-Hoc Routing</a:t>
            </a:r>
          </a:p>
        </p:txBody>
      </p:sp>
      <p:sp>
        <p:nvSpPr>
          <p:cNvPr id="13315" name="Rectangle 3"/>
          <p:cNvSpPr>
            <a:spLocks noGrp="1" noChangeArrowheads="1"/>
          </p:cNvSpPr>
          <p:nvPr>
            <p:ph type="body" idx="1"/>
          </p:nvPr>
        </p:nvSpPr>
        <p:spPr>
          <a:xfrm>
            <a:off x="1036638" y="1066800"/>
            <a:ext cx="7413625" cy="5626625"/>
          </a:xfrm>
        </p:spPr>
        <p:txBody>
          <a:bodyPr/>
          <a:lstStyle/>
          <a:p>
            <a:r>
              <a:rPr lang="en-US" dirty="0" smtClean="0"/>
              <a:t>Distributed operations</a:t>
            </a:r>
          </a:p>
          <a:p>
            <a:endParaRPr lang="en-US" dirty="0" smtClean="0"/>
          </a:p>
          <a:p>
            <a:r>
              <a:rPr lang="en-US" dirty="0" smtClean="0"/>
              <a:t>Loop free</a:t>
            </a:r>
          </a:p>
          <a:p>
            <a:endParaRPr lang="en-US" dirty="0" smtClean="0"/>
          </a:p>
          <a:p>
            <a:r>
              <a:rPr lang="en-US" dirty="0" smtClean="0"/>
              <a:t>Scalable</a:t>
            </a:r>
          </a:p>
          <a:p>
            <a:endParaRPr lang="en-US" dirty="0" smtClean="0"/>
          </a:p>
          <a:p>
            <a:r>
              <a:rPr lang="en-US" dirty="0" smtClean="0"/>
              <a:t>Energy conservative</a:t>
            </a:r>
          </a:p>
          <a:p>
            <a:endParaRPr lang="en-US" dirty="0" smtClean="0"/>
          </a:p>
          <a:p>
            <a:r>
              <a:rPr lang="en-US" dirty="0" smtClean="0"/>
              <a:t>Rapid convergence</a:t>
            </a:r>
          </a:p>
          <a:p>
            <a:endParaRPr lang="en-US" dirty="0" smtClean="0"/>
          </a:p>
          <a:p>
            <a:r>
              <a:rPr lang="en-US" dirty="0" smtClean="0"/>
              <a:t>Security and privacy preserving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36638" y="152400"/>
            <a:ext cx="7878762" cy="755650"/>
          </a:xfrm>
        </p:spPr>
        <p:txBody>
          <a:bodyPr/>
          <a:lstStyle/>
          <a:p>
            <a:r>
              <a:rPr lang="en-US" smtClean="0"/>
              <a:t>How is Routing Done in IP Networks?</a:t>
            </a:r>
          </a:p>
        </p:txBody>
      </p:sp>
      <p:sp>
        <p:nvSpPr>
          <p:cNvPr id="14339" name="Rectangle 3"/>
          <p:cNvSpPr>
            <a:spLocks noGrp="1" noChangeArrowheads="1"/>
          </p:cNvSpPr>
          <p:nvPr>
            <p:ph type="body" idx="1"/>
          </p:nvPr>
        </p:nvSpPr>
        <p:spPr>
          <a:xfrm>
            <a:off x="1036638" y="893763"/>
            <a:ext cx="7413625" cy="4508500"/>
          </a:xfrm>
        </p:spPr>
        <p:txBody>
          <a:bodyPr/>
          <a:lstStyle/>
          <a:p>
            <a:r>
              <a:rPr lang="en-US" smtClean="0"/>
              <a:t>Key methods</a:t>
            </a:r>
          </a:p>
          <a:p>
            <a:pPr lvl="1"/>
            <a:r>
              <a:rPr lang="en-US" smtClean="0">
                <a:solidFill>
                  <a:srgbClr val="FF0000"/>
                </a:solidFill>
              </a:rPr>
              <a:t>Link state routing</a:t>
            </a:r>
            <a:endParaRPr lang="en-US" smtClean="0"/>
          </a:p>
          <a:p>
            <a:pPr lvl="2"/>
            <a:r>
              <a:rPr lang="en-US" smtClean="0"/>
              <a:t>OSPF – Open Shortest Path First</a:t>
            </a:r>
          </a:p>
          <a:p>
            <a:pPr lvl="1"/>
            <a:r>
              <a:rPr lang="en-US" smtClean="0">
                <a:solidFill>
                  <a:srgbClr val="FF0000"/>
                </a:solidFill>
              </a:rPr>
              <a:t>Distance vector routing</a:t>
            </a:r>
            <a:endParaRPr lang="en-US" smtClean="0"/>
          </a:p>
          <a:p>
            <a:pPr lvl="2"/>
            <a:r>
              <a:rPr lang="en-US" smtClean="0"/>
              <a:t>RIP – Routing Information Protocol</a:t>
            </a:r>
          </a:p>
          <a:p>
            <a:pPr lvl="2"/>
            <a:r>
              <a:rPr lang="en-US" smtClean="0"/>
              <a:t>BGP – Border Gateway Protocol</a:t>
            </a:r>
          </a:p>
          <a:p>
            <a:endParaRPr lang="en-US" smtClean="0"/>
          </a:p>
          <a:p>
            <a:r>
              <a:rPr lang="en-US" smtClean="0"/>
              <a:t>How to scale to large networks?</a:t>
            </a:r>
          </a:p>
          <a:p>
            <a:pPr lvl="1"/>
            <a:r>
              <a:rPr lang="en-US" smtClean="0"/>
              <a:t>Hierarchical Routing</a:t>
            </a:r>
          </a:p>
          <a:p>
            <a:pPr lvl="2"/>
            <a:r>
              <a:rPr lang="en-US" smtClean="0"/>
              <a:t>Divide network into domains</a:t>
            </a:r>
          </a:p>
          <a:p>
            <a:pPr lvl="2"/>
            <a:r>
              <a:rPr lang="en-US" smtClean="0"/>
              <a:t>Different protocols for intra-domain routing (OSPF, RIP) and inter-domain routing (BGP)</a:t>
            </a:r>
          </a:p>
          <a:p>
            <a:pPr lvl="2"/>
            <a:endParaRPr lang="en-US" smtClean="0"/>
          </a:p>
          <a:p>
            <a:pPr lvl="1"/>
            <a:r>
              <a:rPr lang="en-US" smtClean="0"/>
              <a:t>Hierarchical IP addresses</a:t>
            </a:r>
          </a:p>
          <a:p>
            <a:pPr lvl="1"/>
            <a:endParaRPr lang="en-US" smtClean="0"/>
          </a:p>
          <a:p>
            <a:pPr lvl="1"/>
            <a:r>
              <a:rPr lang="en-US" smtClean="0"/>
              <a:t>Private addresses (NAT – Network Address Translation)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ppttemplate_letter">
  <a:themeElements>
    <a:clrScheme name="">
      <a:dk1>
        <a:srgbClr val="000000"/>
      </a:dk1>
      <a:lt1>
        <a:srgbClr val="FFFFFF"/>
      </a:lt1>
      <a:dk2>
        <a:srgbClr val="000000"/>
      </a:dk2>
      <a:lt2>
        <a:srgbClr val="808080"/>
      </a:lt2>
      <a:accent1>
        <a:srgbClr val="0033CC"/>
      </a:accent1>
      <a:accent2>
        <a:srgbClr val="AF4187"/>
      </a:accent2>
      <a:accent3>
        <a:srgbClr val="FFFFFF"/>
      </a:accent3>
      <a:accent4>
        <a:srgbClr val="000000"/>
      </a:accent4>
      <a:accent5>
        <a:srgbClr val="AAADE2"/>
      </a:accent5>
      <a:accent6>
        <a:srgbClr val="9E3A7A"/>
      </a:accent6>
      <a:hlink>
        <a:srgbClr val="008282"/>
      </a:hlink>
      <a:folHlink>
        <a:srgbClr val="E6A046"/>
      </a:folHlink>
    </a:clrScheme>
    <a:fontScheme name="2_ppttemplate_let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lnDef>
  </a:objectDefaults>
  <a:extraClrSchemeLst>
    <a:extraClrScheme>
      <a:clrScheme name="2_ppttemplate_letter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2_ppttemplate_letter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2_ppttemplate_letter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pttemplate_letter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2_ppttemplate_letter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2_ppttemplate_letter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2_ppttemplate_letter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21799</TotalTime>
  <Words>4039</Words>
  <Application>Microsoft Office PowerPoint</Application>
  <PresentationFormat>On-screen Show (4:3)</PresentationFormat>
  <Paragraphs>700</Paragraphs>
  <Slides>61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2_ppttemplate_letter</vt:lpstr>
      <vt:lpstr>Equation</vt:lpstr>
      <vt:lpstr>ICT Entrepreneurship for Telematics Services  L2- Mobile Ad-Hoc Networks (MANETs)    </vt:lpstr>
      <vt:lpstr>PowerPoint Presentation</vt:lpstr>
      <vt:lpstr>What Are Mobile Ad-Hoc Networks?</vt:lpstr>
      <vt:lpstr>Why Are Mobile Ad-Hoc Networks Important?</vt:lpstr>
      <vt:lpstr>Key Technical Issues</vt:lpstr>
      <vt:lpstr>Military Mobile Ad-Hoc Network Illustration</vt:lpstr>
      <vt:lpstr>What  Makes Ad-Hoc Routing Difficult</vt:lpstr>
      <vt:lpstr>Desirable Characteristics of Ad-Hoc Routing</vt:lpstr>
      <vt:lpstr>How is Routing Done in IP Networks?</vt:lpstr>
      <vt:lpstr>Using Existing IP Routing Protocols for Ad-Hoc Networks?</vt:lpstr>
      <vt:lpstr> A Fundamental Algorithm Behind Many Ad-Hoc Routing Protocols:  Bellman-Ford Routing Algorithm</vt:lpstr>
      <vt:lpstr>Bellman-Ford Routing Algorithm</vt:lpstr>
      <vt:lpstr>Bellman-Ford Routing Algorithm  Key Characteristics</vt:lpstr>
      <vt:lpstr>Bellman-Ford Routing Algorithm  How It Works</vt:lpstr>
      <vt:lpstr>Bellman-Ford Algorithm  How It Works </vt:lpstr>
      <vt:lpstr>Bellman-Ford Algorithm  How It Works</vt:lpstr>
      <vt:lpstr>Bellman-Ford Algorithm Potential Problems: Counting to Infinity</vt:lpstr>
      <vt:lpstr>Bellman-Ford Algorithm  Solving the Counting-to-Infinity Problem</vt:lpstr>
      <vt:lpstr>Existing Ad-Hoc Routing Protocols</vt:lpstr>
      <vt:lpstr>Pre-Computed Ad-Hoc Routing</vt:lpstr>
      <vt:lpstr>Sample Pre-Computed Routing Protocols</vt:lpstr>
      <vt:lpstr>Dynamic Destination-Sequenced Distance-Vector Routing Protocol  (DSDV) </vt:lpstr>
      <vt:lpstr>Dynamic Destination-Sequenced Distance-Vector Routing Protocol  (DSDV) </vt:lpstr>
      <vt:lpstr>Dynamic Destination-Sequenced Distance-Vector Routing Protocol  (DSDV) </vt:lpstr>
      <vt:lpstr>Wireless Routing Protocol (WRP) (1 / 7)</vt:lpstr>
      <vt:lpstr>Wireless Routing Protocol (WAP) (2 / 7) Distance Table </vt:lpstr>
      <vt:lpstr>Wireless Routing Protocol (WAP) (3 / 7) Routing Table </vt:lpstr>
      <vt:lpstr>Wireless Routing protocol (WAP) (4 / 7) Using Predecessor Info to Avoid Loops</vt:lpstr>
      <vt:lpstr>Wireless Routing Protocol (WAP) (5 / 7) Link Cost Table and Message Retransmission List </vt:lpstr>
      <vt:lpstr>Wireless Routing Protocol (WAP) (6 / 7)   Routing Table Update </vt:lpstr>
      <vt:lpstr>Wireless Routing Protocol (WAP) (7 / 7)  Routing Table Update</vt:lpstr>
      <vt:lpstr>Global State Routing (GSR)</vt:lpstr>
      <vt:lpstr>Fisheye State Routing (FSR)</vt:lpstr>
      <vt:lpstr>Hierarchical State Routing (HSR)</vt:lpstr>
      <vt:lpstr>Routing Hierarchy in HSR</vt:lpstr>
      <vt:lpstr>Zone-based Hierarchical Link State Routing Protocol (ZHLS) (1 / 2)</vt:lpstr>
      <vt:lpstr>Zone-based Hierarchical Link State Routing Protocol (ZHLS) (2 / 2)</vt:lpstr>
      <vt:lpstr>On-Demand Ad-Hoc Routing Protocols</vt:lpstr>
      <vt:lpstr>Sample On-Demand Routing Protocols</vt:lpstr>
      <vt:lpstr>Dynamic Source Routing Protocol</vt:lpstr>
      <vt:lpstr>Dynamic Source Routing Protocol Route Discovery Phase</vt:lpstr>
      <vt:lpstr>Dynamic Source Routing Protocol Route Discovery Phase</vt:lpstr>
      <vt:lpstr>Dynamic Source Routing Illustration</vt:lpstr>
      <vt:lpstr>Dynamic Source Routing Route Maintenance </vt:lpstr>
      <vt:lpstr>Ad-Hoc On-Demand Distance Vector Routing (AODV)</vt:lpstr>
      <vt:lpstr>AODV Route Discovery</vt:lpstr>
      <vt:lpstr>AODV Route Discovery</vt:lpstr>
      <vt:lpstr>AODV Route Discovery</vt:lpstr>
      <vt:lpstr>AODV Route Discovery Illustration</vt:lpstr>
      <vt:lpstr>AODV: Use of Destination Sequence Number</vt:lpstr>
      <vt:lpstr>AODV Route Maintenance </vt:lpstr>
      <vt:lpstr>Cluster-Based Routing Protocol</vt:lpstr>
      <vt:lpstr>Cluster-Based Routing Protocol</vt:lpstr>
      <vt:lpstr>Cluster-Based Routing Protocol</vt:lpstr>
      <vt:lpstr>Cluster-Based Routing Protocol</vt:lpstr>
      <vt:lpstr>Signal Stability-Based Adaptive Routing Protocol (SSR) (1 / 4)</vt:lpstr>
      <vt:lpstr>SSR (2 / 4)</vt:lpstr>
      <vt:lpstr>SSR (3 / 4)</vt:lpstr>
      <vt:lpstr>SSR (4 / 4)</vt:lpstr>
      <vt:lpstr>PowerPoint Presentation</vt:lpstr>
      <vt:lpstr>PowerPoint Presentation</vt:lpstr>
    </vt:vector>
  </TitlesOfParts>
  <Company>Telcordia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 Book</dc:title>
  <dc:creator>Peggy Simpson</dc:creator>
  <cp:lastModifiedBy>thsing</cp:lastModifiedBy>
  <cp:revision>1100</cp:revision>
  <cp:lastPrinted>1999-07-30T17:17:22Z</cp:lastPrinted>
  <dcterms:created xsi:type="dcterms:W3CDTF">2002-12-12T17:06:05Z</dcterms:created>
  <dcterms:modified xsi:type="dcterms:W3CDTF">2013-01-31T07:46:25Z</dcterms:modified>
</cp:coreProperties>
</file>